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3" r:id="rId25"/>
    <p:sldId id="279" r:id="rId26"/>
    <p:sldId id="280" r:id="rId27"/>
    <p:sldId id="281" r:id="rId28"/>
    <p:sldId id="282"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5" d="100"/>
          <a:sy n="85" d="100"/>
        </p:scale>
        <p:origin x="147" y="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9-05T12:42:51.003"/>
    </inkml:context>
    <inkml:brush xml:id="br0">
      <inkml:brushProperty name="width" value="0.2" units="cm"/>
      <inkml:brushProperty name="height" value="0.2" units="cm"/>
    </inkml:brush>
  </inkml:definitions>
  <inkml:trace contextRef="#ctx0" brushRef="#br0">107 111 19375 0 0,'-33'-20'700'0'0,"25"16"-544"0"0,0-1 1 0 0,1 1-1 0 0,0-1 1 0 0,0-1-1 0 0,0 1 1 0 0,0-1-1 0 0,1-1 1 0 0,-8-8-1 0 0,14 14-179 0 0,0 0-1 0 0,-1 1 1 0 0,1-1 0 0 0,0 1-1 0 0,0-1 1 0 0,-1 0 0 0 0,1 1-1 0 0,0-1 1 0 0,0 0 0 0 0,0 1-1 0 0,0-1 1 0 0,0 0 0 0 0,0 1-1 0 0,0-1 1 0 0,0 0 0 0 0,0 1-1 0 0,0-1 1 0 0,0 0-1 0 0,0 1 1 0 0,0-1 0 0 0,1 1-1 0 0,-1-1 1 0 0,0 0 0 0 0,0 1-1 0 0,1-1 1 0 0,-1 0 0 0 0,0 1-1 0 0,1-1 1 0 0,-1 1 0 0 0,1-1-1 0 0,-1 1 1 0 0,1-1 0 0 0,-1 1-1 0 0,1 0 1 0 0,-1-1-1 0 0,1 1 1 0 0,0-1 0 0 0,17-9-443 0 0,-15 9 166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9-05T12:43:31.560"/>
    </inkml:context>
    <inkml:brush xml:id="br0">
      <inkml:brushProperty name="width" value="0.2" units="cm"/>
      <inkml:brushProperty name="height" value="0.2" units="cm"/>
    </inkml:brush>
  </inkml:definitions>
  <inkml:trace contextRef="#ctx0" brushRef="#br0">39 0 8751 0 0,'0'0'399'0'0,"-3"2"-4"0"0,-10 4-253 0 0,-4 5-44 0 0,16-8-91 0 0,-3 1 520 0 0,9 8-311 0 0,3-1-231 0 0,-5-10-29 0 0,-2-1 10 0 0,0 1-47 0 0,15 4-1201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AE224F-FAAB-48F7-8DCE-8302767AF8A3}" type="datetimeFigureOut">
              <a:rPr lang="en-US" smtClean="0"/>
              <a:t>9/15/2024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C7FBDD-8969-4A68-AF68-56A2E7891459}" type="slidenum">
              <a:rPr lang="en-US" smtClean="0"/>
              <a:t>‹#›</a:t>
            </a:fld>
            <a:endParaRPr lang="en-US"/>
          </a:p>
        </p:txBody>
      </p:sp>
    </p:spTree>
    <p:extLst>
      <p:ext uri="{BB962C8B-B14F-4D97-AF65-F5344CB8AC3E}">
        <p14:creationId xmlns:p14="http://schemas.microsoft.com/office/powerpoint/2010/main" val="7258998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0C7FBDD-8969-4A68-AF68-56A2E7891459}" type="slidenum">
              <a:rPr lang="en-US" smtClean="0"/>
              <a:t>1</a:t>
            </a:fld>
            <a:endParaRPr lang="en-US"/>
          </a:p>
        </p:txBody>
      </p:sp>
    </p:spTree>
    <p:extLst>
      <p:ext uri="{BB962C8B-B14F-4D97-AF65-F5344CB8AC3E}">
        <p14:creationId xmlns:p14="http://schemas.microsoft.com/office/powerpoint/2010/main" val="31233039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0C7FBDD-8969-4A68-AF68-56A2E7891459}" type="slidenum">
              <a:rPr lang="en-US" smtClean="0"/>
              <a:t>26</a:t>
            </a:fld>
            <a:endParaRPr lang="en-US"/>
          </a:p>
        </p:txBody>
      </p:sp>
    </p:spTree>
    <p:extLst>
      <p:ext uri="{BB962C8B-B14F-4D97-AF65-F5344CB8AC3E}">
        <p14:creationId xmlns:p14="http://schemas.microsoft.com/office/powerpoint/2010/main" val="1108726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lumMod val="7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350B4E0-F9CF-4ADA-BFE4-DAE174E9F916}" type="datetimeFigureOut">
              <a:rPr lang="en-US" smtClean="0"/>
              <a:t>9/15/2024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BE1E62-1879-42CF-BC93-E1864D11526E}" type="slidenum">
              <a:rPr lang="en-US" smtClean="0"/>
              <a:t>‹#›</a:t>
            </a:fld>
            <a:endParaRPr lang="en-US"/>
          </a:p>
        </p:txBody>
      </p:sp>
    </p:spTree>
    <p:extLst>
      <p:ext uri="{BB962C8B-B14F-4D97-AF65-F5344CB8AC3E}">
        <p14:creationId xmlns:p14="http://schemas.microsoft.com/office/powerpoint/2010/main" val="634583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350B4E0-F9CF-4ADA-BFE4-DAE174E9F916}" type="datetimeFigureOut">
              <a:rPr lang="en-US" smtClean="0"/>
              <a:t>9/15/2024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BE1E62-1879-42CF-BC93-E1864D11526E}" type="slidenum">
              <a:rPr lang="en-US" smtClean="0"/>
              <a:t>‹#›</a:t>
            </a:fld>
            <a:endParaRPr lang="en-US"/>
          </a:p>
        </p:txBody>
      </p:sp>
    </p:spTree>
    <p:extLst>
      <p:ext uri="{BB962C8B-B14F-4D97-AF65-F5344CB8AC3E}">
        <p14:creationId xmlns:p14="http://schemas.microsoft.com/office/powerpoint/2010/main" val="3257012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350B4E0-F9CF-4ADA-BFE4-DAE174E9F916}" type="datetimeFigureOut">
              <a:rPr lang="en-US" smtClean="0"/>
              <a:t>9/15/2024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BE1E62-1879-42CF-BC93-E1864D11526E}"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6632989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350B4E0-F9CF-4ADA-BFE4-DAE174E9F916}" type="datetimeFigureOut">
              <a:rPr lang="en-US" smtClean="0"/>
              <a:t>9/15/2024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BE1E62-1879-42CF-BC93-E1864D11526E}" type="slidenum">
              <a:rPr lang="en-US" smtClean="0"/>
              <a:t>‹#›</a:t>
            </a:fld>
            <a:endParaRPr lang="en-US"/>
          </a:p>
        </p:txBody>
      </p:sp>
    </p:spTree>
    <p:extLst>
      <p:ext uri="{BB962C8B-B14F-4D97-AF65-F5344CB8AC3E}">
        <p14:creationId xmlns:p14="http://schemas.microsoft.com/office/powerpoint/2010/main" val="21817320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350B4E0-F9CF-4ADA-BFE4-DAE174E9F916}" type="datetimeFigureOut">
              <a:rPr lang="en-US" smtClean="0"/>
              <a:t>9/15/2024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BE1E62-1879-42CF-BC93-E1864D11526E}"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0721937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350B4E0-F9CF-4ADA-BFE4-DAE174E9F916}" type="datetimeFigureOut">
              <a:rPr lang="en-US" smtClean="0"/>
              <a:t>9/15/2024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BE1E62-1879-42CF-BC93-E1864D11526E}" type="slidenum">
              <a:rPr lang="en-US" smtClean="0"/>
              <a:t>‹#›</a:t>
            </a:fld>
            <a:endParaRPr lang="en-US"/>
          </a:p>
        </p:txBody>
      </p:sp>
    </p:spTree>
    <p:extLst>
      <p:ext uri="{BB962C8B-B14F-4D97-AF65-F5344CB8AC3E}">
        <p14:creationId xmlns:p14="http://schemas.microsoft.com/office/powerpoint/2010/main" val="17908018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350B4E0-F9CF-4ADA-BFE4-DAE174E9F916}" type="datetimeFigureOut">
              <a:rPr lang="en-US" smtClean="0"/>
              <a:t>9/15/2024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BE1E62-1879-42CF-BC93-E1864D11526E}" type="slidenum">
              <a:rPr lang="en-US" smtClean="0"/>
              <a:t>‹#›</a:t>
            </a:fld>
            <a:endParaRPr lang="en-US"/>
          </a:p>
        </p:txBody>
      </p:sp>
    </p:spTree>
    <p:extLst>
      <p:ext uri="{BB962C8B-B14F-4D97-AF65-F5344CB8AC3E}">
        <p14:creationId xmlns:p14="http://schemas.microsoft.com/office/powerpoint/2010/main" val="20065358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350B4E0-F9CF-4ADA-BFE4-DAE174E9F916}" type="datetimeFigureOut">
              <a:rPr lang="en-US" smtClean="0"/>
              <a:t>9/15/2024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BE1E62-1879-42CF-BC93-E1864D11526E}" type="slidenum">
              <a:rPr lang="en-US" smtClean="0"/>
              <a:t>‹#›</a:t>
            </a:fld>
            <a:endParaRPr lang="en-US"/>
          </a:p>
        </p:txBody>
      </p:sp>
    </p:spTree>
    <p:extLst>
      <p:ext uri="{BB962C8B-B14F-4D97-AF65-F5344CB8AC3E}">
        <p14:creationId xmlns:p14="http://schemas.microsoft.com/office/powerpoint/2010/main" val="2592855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350B4E0-F9CF-4ADA-BFE4-DAE174E9F916}" type="datetimeFigureOut">
              <a:rPr lang="en-US" smtClean="0"/>
              <a:t>9/15/2024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BE1E62-1879-42CF-BC93-E1864D11526E}" type="slidenum">
              <a:rPr lang="en-US" smtClean="0"/>
              <a:t>‹#›</a:t>
            </a:fld>
            <a:endParaRPr lang="en-US"/>
          </a:p>
        </p:txBody>
      </p:sp>
    </p:spTree>
    <p:extLst>
      <p:ext uri="{BB962C8B-B14F-4D97-AF65-F5344CB8AC3E}">
        <p14:creationId xmlns:p14="http://schemas.microsoft.com/office/powerpoint/2010/main" val="3393909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350B4E0-F9CF-4ADA-BFE4-DAE174E9F916}" type="datetimeFigureOut">
              <a:rPr lang="en-US" smtClean="0"/>
              <a:t>9/15/2024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BE1E62-1879-42CF-BC93-E1864D11526E}" type="slidenum">
              <a:rPr lang="en-US" smtClean="0"/>
              <a:t>‹#›</a:t>
            </a:fld>
            <a:endParaRPr lang="en-US"/>
          </a:p>
        </p:txBody>
      </p:sp>
    </p:spTree>
    <p:extLst>
      <p:ext uri="{BB962C8B-B14F-4D97-AF65-F5344CB8AC3E}">
        <p14:creationId xmlns:p14="http://schemas.microsoft.com/office/powerpoint/2010/main" val="341209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350B4E0-F9CF-4ADA-BFE4-DAE174E9F916}" type="datetimeFigureOut">
              <a:rPr lang="en-US" smtClean="0"/>
              <a:t>9/15/2024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BE1E62-1879-42CF-BC93-E1864D11526E}" type="slidenum">
              <a:rPr lang="en-US" smtClean="0"/>
              <a:t>‹#›</a:t>
            </a:fld>
            <a:endParaRPr lang="en-US"/>
          </a:p>
        </p:txBody>
      </p:sp>
    </p:spTree>
    <p:extLst>
      <p:ext uri="{BB962C8B-B14F-4D97-AF65-F5344CB8AC3E}">
        <p14:creationId xmlns:p14="http://schemas.microsoft.com/office/powerpoint/2010/main" val="2249587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350B4E0-F9CF-4ADA-BFE4-DAE174E9F916}" type="datetimeFigureOut">
              <a:rPr lang="en-US" smtClean="0"/>
              <a:t>9/15/2024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0BE1E62-1879-42CF-BC93-E1864D11526E}" type="slidenum">
              <a:rPr lang="en-US" smtClean="0"/>
              <a:t>‹#›</a:t>
            </a:fld>
            <a:endParaRPr lang="en-US"/>
          </a:p>
        </p:txBody>
      </p:sp>
    </p:spTree>
    <p:extLst>
      <p:ext uri="{BB962C8B-B14F-4D97-AF65-F5344CB8AC3E}">
        <p14:creationId xmlns:p14="http://schemas.microsoft.com/office/powerpoint/2010/main" val="4139478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350B4E0-F9CF-4ADA-BFE4-DAE174E9F916}" type="datetimeFigureOut">
              <a:rPr lang="en-US" smtClean="0"/>
              <a:t>9/15/2024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0BE1E62-1879-42CF-BC93-E1864D11526E}" type="slidenum">
              <a:rPr lang="en-US" smtClean="0"/>
              <a:t>‹#›</a:t>
            </a:fld>
            <a:endParaRPr lang="en-US"/>
          </a:p>
        </p:txBody>
      </p:sp>
    </p:spTree>
    <p:extLst>
      <p:ext uri="{BB962C8B-B14F-4D97-AF65-F5344CB8AC3E}">
        <p14:creationId xmlns:p14="http://schemas.microsoft.com/office/powerpoint/2010/main" val="4134643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50B4E0-F9CF-4ADA-BFE4-DAE174E9F916}" type="datetimeFigureOut">
              <a:rPr lang="en-US" smtClean="0"/>
              <a:t>9/15/2024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0BE1E62-1879-42CF-BC93-E1864D11526E}" type="slidenum">
              <a:rPr lang="en-US" smtClean="0"/>
              <a:t>‹#›</a:t>
            </a:fld>
            <a:endParaRPr lang="en-US"/>
          </a:p>
        </p:txBody>
      </p:sp>
    </p:spTree>
    <p:extLst>
      <p:ext uri="{BB962C8B-B14F-4D97-AF65-F5344CB8AC3E}">
        <p14:creationId xmlns:p14="http://schemas.microsoft.com/office/powerpoint/2010/main" val="25496720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350B4E0-F9CF-4ADA-BFE4-DAE174E9F916}" type="datetimeFigureOut">
              <a:rPr lang="en-US" smtClean="0"/>
              <a:t>9/15/2024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BE1E62-1879-42CF-BC93-E1864D11526E}" type="slidenum">
              <a:rPr lang="en-US" smtClean="0"/>
              <a:t>‹#›</a:t>
            </a:fld>
            <a:endParaRPr lang="en-US"/>
          </a:p>
        </p:txBody>
      </p:sp>
    </p:spTree>
    <p:extLst>
      <p:ext uri="{BB962C8B-B14F-4D97-AF65-F5344CB8AC3E}">
        <p14:creationId xmlns:p14="http://schemas.microsoft.com/office/powerpoint/2010/main" val="25114594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350B4E0-F9CF-4ADA-BFE4-DAE174E9F916}" type="datetimeFigureOut">
              <a:rPr lang="en-US" smtClean="0"/>
              <a:t>9/15/2024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BE1E62-1879-42CF-BC93-E1864D11526E}" type="slidenum">
              <a:rPr lang="en-US" smtClean="0"/>
              <a:t>‹#›</a:t>
            </a:fld>
            <a:endParaRPr lang="en-US"/>
          </a:p>
        </p:txBody>
      </p:sp>
    </p:spTree>
    <p:extLst>
      <p:ext uri="{BB962C8B-B14F-4D97-AF65-F5344CB8AC3E}">
        <p14:creationId xmlns:p14="http://schemas.microsoft.com/office/powerpoint/2010/main" val="5769088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9" name="Group 28"/>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C350B4E0-F9CF-4ADA-BFE4-DAE174E9F916}" type="datetimeFigureOut">
              <a:rPr lang="en-US" smtClean="0"/>
              <a:t>9/15/2024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B0BE1E62-1879-42CF-BC93-E1864D11526E}" type="slidenum">
              <a:rPr lang="en-US" smtClean="0"/>
              <a:t>‹#›</a:t>
            </a:fld>
            <a:endParaRPr lang="en-US"/>
          </a:p>
        </p:txBody>
      </p:sp>
    </p:spTree>
    <p:extLst>
      <p:ext uri="{BB962C8B-B14F-4D97-AF65-F5344CB8AC3E}">
        <p14:creationId xmlns:p14="http://schemas.microsoft.com/office/powerpoint/2010/main" val="3146152028"/>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 id="2147483728" r:id="rId14"/>
    <p:sldLayoutId id="2147483729" r:id="rId15"/>
    <p:sldLayoutId id="2147483730" r:id="rId16"/>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customXml" Target="../ink/ink1.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customXml" Target="../ink/ink2.xml"/><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96552-38FD-87E4-7076-F7357E7D23BA}"/>
              </a:ext>
            </a:extLst>
          </p:cNvPr>
          <p:cNvSpPr>
            <a:spLocks noGrp="1"/>
          </p:cNvSpPr>
          <p:nvPr>
            <p:ph type="ctrTitle"/>
          </p:nvPr>
        </p:nvSpPr>
        <p:spPr/>
        <p:txBody>
          <a:bodyPr/>
          <a:lstStyle/>
          <a:p>
            <a:r>
              <a:rPr lang="en-US" sz="2800" b="0" i="0" u="none" strike="noStrike" baseline="0" dirty="0">
                <a:latin typeface="AdvOT0de51fd2"/>
              </a:rPr>
              <a:t>Gastrointestinal Diseases</a:t>
            </a:r>
            <a:endParaRPr lang="en-US" sz="7200" dirty="0"/>
          </a:p>
        </p:txBody>
      </p:sp>
      <p:sp>
        <p:nvSpPr>
          <p:cNvPr id="3" name="Subtitle 2">
            <a:extLst>
              <a:ext uri="{FF2B5EF4-FFF2-40B4-BE49-F238E27FC236}">
                <a16:creationId xmlns:a16="http://schemas.microsoft.com/office/drawing/2014/main" id="{AA8E77A7-24B6-15C0-DEEB-2A0FD5E41AB8}"/>
              </a:ext>
            </a:extLst>
          </p:cNvPr>
          <p:cNvSpPr>
            <a:spLocks noGrp="1"/>
          </p:cNvSpPr>
          <p:nvPr>
            <p:ph type="subTitle" idx="1"/>
          </p:nvPr>
        </p:nvSpPr>
        <p:spPr/>
        <p:txBody>
          <a:bodyPr>
            <a:normAutofit fontScale="92500" lnSpcReduction="10000"/>
          </a:bodyPr>
          <a:lstStyle/>
          <a:p>
            <a:r>
              <a:rPr lang="fa-IR" dirty="0">
                <a:latin typeface="Times New Roman" panose="02020603050405020304" pitchFamily="18" charset="0"/>
                <a:cs typeface="Times New Roman" panose="02020603050405020304" pitchFamily="18" charset="0"/>
              </a:rPr>
              <a:t>دکتر هاجر ذوالفقاری</a:t>
            </a:r>
          </a:p>
          <a:p>
            <a:r>
              <a:rPr lang="fa-IR" dirty="0">
                <a:latin typeface="Times New Roman" panose="02020603050405020304" pitchFamily="18" charset="0"/>
                <a:cs typeface="Times New Roman" panose="02020603050405020304" pitchFamily="18" charset="0"/>
              </a:rPr>
              <a:t>متخصص بیماری‌های دهان فک و صورت</a:t>
            </a:r>
          </a:p>
          <a:p>
            <a:r>
              <a:rPr lang="fa-IR" dirty="0">
                <a:latin typeface="Times New Roman" panose="02020603050405020304" pitchFamily="18" charset="0"/>
                <a:cs typeface="Times New Roman" panose="02020603050405020304" pitchFamily="18" charset="0"/>
              </a:rPr>
              <a:t>استادیار دانشکده دندان‌پزشکی سمنان</a:t>
            </a:r>
            <a:endParaRPr lang="en-US"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A23DE65B-5429-BE8F-564B-B9C9109A40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6244" y="794970"/>
            <a:ext cx="875030" cy="735330"/>
          </a:xfrm>
          <a:prstGeom prst="rect">
            <a:avLst/>
          </a:prstGeom>
        </p:spPr>
      </p:pic>
    </p:spTree>
    <p:extLst>
      <p:ext uri="{BB962C8B-B14F-4D97-AF65-F5344CB8AC3E}">
        <p14:creationId xmlns:p14="http://schemas.microsoft.com/office/powerpoint/2010/main" val="26537568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BB59E2E-2001-BF2B-DFF1-EE8F283F5195}"/>
              </a:ext>
            </a:extLst>
          </p:cNvPr>
          <p:cNvSpPr>
            <a:spLocks noGrp="1"/>
          </p:cNvSpPr>
          <p:nvPr>
            <p:ph idx="1"/>
          </p:nvPr>
        </p:nvSpPr>
        <p:spPr>
          <a:xfrm>
            <a:off x="677334" y="639519"/>
            <a:ext cx="8596668" cy="5401843"/>
          </a:xfrm>
        </p:spPr>
        <p:txBody>
          <a:bodyPr/>
          <a:lstStyle/>
          <a:p>
            <a:pPr algn="l"/>
            <a:r>
              <a:rPr lang="en-US" sz="1800" b="0" i="0" u="none" strike="noStrike" baseline="0" dirty="0">
                <a:latin typeface="AdvOTbc475f09"/>
              </a:rPr>
              <a:t>Duodenal ulcers are more common than stomach (gastric) ulcers.</a:t>
            </a:r>
          </a:p>
          <a:p>
            <a:pPr algn="l"/>
            <a:r>
              <a:rPr lang="en-US" sz="1800" b="0" i="0" u="none" strike="noStrike" baseline="0" dirty="0">
                <a:latin typeface="AdvOTbc475f09"/>
              </a:rPr>
              <a:t>only about 10% of patients have multiple ulcers.</a:t>
            </a:r>
          </a:p>
          <a:p>
            <a:pPr algn="l"/>
            <a:r>
              <a:rPr lang="en-US" sz="1800" b="0" i="0" u="none" strike="noStrike" baseline="0" dirty="0">
                <a:latin typeface="AdvOTbc475f09"/>
              </a:rPr>
              <a:t>Men</a:t>
            </a:r>
          </a:p>
          <a:p>
            <a:pPr algn="l"/>
            <a:r>
              <a:rPr lang="en-US" sz="1800" b="0" i="0" u="none" strike="noStrike" baseline="0" dirty="0">
                <a:latin typeface="AdvOTbc475f09"/>
              </a:rPr>
              <a:t>Increasing age</a:t>
            </a:r>
          </a:p>
          <a:p>
            <a:pPr algn="l"/>
            <a:r>
              <a:rPr lang="en-US" sz="1800" b="0" i="0" u="none" strike="noStrike" baseline="0" dirty="0">
                <a:latin typeface="AdvOTbc475f09"/>
              </a:rPr>
              <a:t>First-degree relatives have a threefold greater risk of developing PUD.</a:t>
            </a:r>
          </a:p>
          <a:p>
            <a:pPr algn="l"/>
            <a:r>
              <a:rPr lang="en-US" sz="1800" b="0" i="0" u="none" strike="noStrike" baseline="0" dirty="0">
                <a:latin typeface="AdvOTbc475f09"/>
              </a:rPr>
              <a:t>A higher prevalence is seen among patients with hyperparathyroidism and hypersecretory states (e.g., renal dialysis, </a:t>
            </a:r>
            <a:r>
              <a:rPr lang="en-US" sz="1800" b="0" i="0" u="none" strike="noStrike" baseline="0" dirty="0" err="1">
                <a:latin typeface="AdvOTbc475f09"/>
              </a:rPr>
              <a:t>Zollinger</a:t>
            </a:r>
            <a:r>
              <a:rPr lang="en-US" sz="1800" b="0" i="0" u="none" strike="noStrike" baseline="0" dirty="0" err="1">
                <a:latin typeface="AdvPS44A44B"/>
              </a:rPr>
              <a:t>e</a:t>
            </a:r>
            <a:r>
              <a:rPr lang="en-US" dirty="0">
                <a:latin typeface="AdvPS44A44B"/>
              </a:rPr>
              <a:t> </a:t>
            </a:r>
            <a:r>
              <a:rPr lang="en-US" sz="1800" b="0" i="0" u="none" strike="noStrike" baseline="0" dirty="0">
                <a:latin typeface="AdvOTbc475f09"/>
              </a:rPr>
              <a:t>Ellison syndrome, </a:t>
            </a:r>
            <a:r>
              <a:rPr lang="en-US" sz="1800" b="0" i="0" u="none" strike="noStrike" baseline="0" dirty="0" err="1">
                <a:latin typeface="AdvOTbc475f09"/>
              </a:rPr>
              <a:t>mastocytosis</a:t>
            </a:r>
            <a:r>
              <a:rPr lang="en-US" sz="1800" b="0" i="0" u="none" strike="noStrike" baseline="0" dirty="0">
                <a:latin typeface="AdvOTbc475f09"/>
              </a:rPr>
              <a:t>).</a:t>
            </a:r>
          </a:p>
          <a:p>
            <a:pPr algn="l"/>
            <a:r>
              <a:rPr lang="en-US" sz="1800" b="0" i="0" u="none" strike="noStrike" baseline="0" dirty="0">
                <a:latin typeface="AdvOTbc475f09"/>
              </a:rPr>
              <a:t>When a peptic ulcer is diagnosed in a child younger than 10 years of age, the condition most often is associated with an underlying systemic illness, such as severe burn injury or other major trauma.</a:t>
            </a:r>
          </a:p>
          <a:p>
            <a:pPr marL="0" indent="0" algn="l">
              <a:buNone/>
            </a:pPr>
            <a:endParaRPr lang="en-US" sz="1800" b="0" i="0" u="none" strike="noStrike" baseline="0" dirty="0">
              <a:latin typeface="AdvOTbc475f09"/>
            </a:endParaRPr>
          </a:p>
          <a:p>
            <a:pPr algn="l"/>
            <a:endParaRPr lang="en-US" sz="1800" b="0" i="0" u="none" strike="noStrike" baseline="0" dirty="0">
              <a:latin typeface="AdvOTbc475f09"/>
            </a:endParaRPr>
          </a:p>
          <a:p>
            <a:pPr algn="l"/>
            <a:endParaRPr lang="en-US" dirty="0"/>
          </a:p>
        </p:txBody>
      </p:sp>
    </p:spTree>
    <p:extLst>
      <p:ext uri="{BB962C8B-B14F-4D97-AF65-F5344CB8AC3E}">
        <p14:creationId xmlns:p14="http://schemas.microsoft.com/office/powerpoint/2010/main" val="4491773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D66E6C-CE3E-4EAC-D3C0-E5DCEEC4D5CE}"/>
              </a:ext>
            </a:extLst>
          </p:cNvPr>
          <p:cNvSpPr>
            <a:spLocks noGrp="1"/>
          </p:cNvSpPr>
          <p:nvPr>
            <p:ph type="title"/>
          </p:nvPr>
        </p:nvSpPr>
        <p:spPr>
          <a:xfrm>
            <a:off x="677334" y="609600"/>
            <a:ext cx="8596668" cy="517973"/>
          </a:xfrm>
        </p:spPr>
        <p:txBody>
          <a:bodyPr/>
          <a:lstStyle/>
          <a:p>
            <a:pPr algn="ctr"/>
            <a:r>
              <a:rPr lang="en-US" sz="1800" b="1" i="0" u="none" strike="noStrike" baseline="0" dirty="0">
                <a:latin typeface="AdvOT0a81dd96.B"/>
              </a:rPr>
              <a:t>ETIOLOGY</a:t>
            </a:r>
            <a:endParaRPr lang="en-US" b="1" dirty="0"/>
          </a:p>
        </p:txBody>
      </p:sp>
      <p:sp>
        <p:nvSpPr>
          <p:cNvPr id="3" name="Content Placeholder 2">
            <a:extLst>
              <a:ext uri="{FF2B5EF4-FFF2-40B4-BE49-F238E27FC236}">
                <a16:creationId xmlns:a16="http://schemas.microsoft.com/office/drawing/2014/main" id="{D953DC6F-495E-4C97-0152-85DBFE639B36}"/>
              </a:ext>
            </a:extLst>
          </p:cNvPr>
          <p:cNvSpPr>
            <a:spLocks noGrp="1"/>
          </p:cNvSpPr>
          <p:nvPr>
            <p:ph idx="1"/>
          </p:nvPr>
        </p:nvSpPr>
        <p:spPr>
          <a:xfrm>
            <a:off x="677334" y="1273429"/>
            <a:ext cx="3820832" cy="4767934"/>
          </a:xfrm>
        </p:spPr>
        <p:txBody>
          <a:bodyPr/>
          <a:lstStyle/>
          <a:p>
            <a:pPr algn="l"/>
            <a:r>
              <a:rPr lang="en-US" sz="1800" b="0" i="0" u="none" strike="noStrike" baseline="0" dirty="0">
                <a:latin typeface="AdvOTbc475f09"/>
              </a:rPr>
              <a:t>The primary aggressive factor is </a:t>
            </a:r>
            <a:r>
              <a:rPr lang="en-US" sz="1800" b="1" i="0" u="none" strike="noStrike" baseline="0" dirty="0">
                <a:latin typeface="AdvOT638a931c.I"/>
              </a:rPr>
              <a:t>H. pylori </a:t>
            </a:r>
            <a:r>
              <a:rPr lang="en-US" sz="1800" b="0" i="0" u="none" strike="noStrike" baseline="0" dirty="0">
                <a:latin typeface="AdvOTbc475f09"/>
              </a:rPr>
              <a:t>(formerly </a:t>
            </a:r>
            <a:r>
              <a:rPr lang="en-US" sz="1800" b="0" i="0" u="none" strike="noStrike" baseline="0" dirty="0">
                <a:latin typeface="AdvOT638a931c.I"/>
              </a:rPr>
              <a:t>Campylobacter pylori</a:t>
            </a:r>
            <a:r>
              <a:rPr lang="en-US" sz="1800" b="0" i="0" u="none" strike="noStrike" baseline="0" dirty="0">
                <a:latin typeface="AdvOTbc475f09"/>
              </a:rPr>
              <a:t>),</a:t>
            </a:r>
            <a:r>
              <a:rPr lang="en-US" sz="1800" b="0" i="0" u="none" strike="noStrike" baseline="0" dirty="0">
                <a:solidFill>
                  <a:srgbClr val="000000"/>
                </a:solidFill>
                <a:latin typeface="AdvOTbc475f09"/>
              </a:rPr>
              <a:t> Use of </a:t>
            </a:r>
            <a:r>
              <a:rPr lang="en-US" sz="1800" b="1" i="0" u="none" strike="noStrike" baseline="0" dirty="0">
                <a:solidFill>
                  <a:srgbClr val="000000"/>
                </a:solidFill>
                <a:latin typeface="AdvOTbc475f09"/>
              </a:rPr>
              <a:t>nonsteroidal </a:t>
            </a:r>
            <a:r>
              <a:rPr lang="en-US" sz="1800" b="1" i="0" u="none" strike="noStrike" baseline="0" dirty="0" err="1">
                <a:solidFill>
                  <a:srgbClr val="000000"/>
                </a:solidFill>
                <a:latin typeface="AdvOTbc475f09"/>
              </a:rPr>
              <a:t>antiin</a:t>
            </a:r>
            <a:r>
              <a:rPr lang="en-US" sz="1800" b="1" i="0" u="none" strike="noStrike" baseline="0" dirty="0" err="1">
                <a:solidFill>
                  <a:srgbClr val="000000"/>
                </a:solidFill>
                <a:latin typeface="AdvOTbc475f09+fb"/>
              </a:rPr>
              <a:t>fl</a:t>
            </a:r>
            <a:r>
              <a:rPr lang="en-US" sz="1800" b="1" i="0" u="none" strike="noStrike" baseline="0" dirty="0" err="1">
                <a:solidFill>
                  <a:srgbClr val="000000"/>
                </a:solidFill>
                <a:latin typeface="AdvOTbc475f09"/>
              </a:rPr>
              <a:t>ammatory</a:t>
            </a:r>
            <a:r>
              <a:rPr lang="en-US" sz="1800" b="1" i="0" u="none" strike="noStrike" baseline="0" dirty="0">
                <a:solidFill>
                  <a:srgbClr val="000000"/>
                </a:solidFill>
                <a:latin typeface="AdvOTbc475f09"/>
              </a:rPr>
              <a:t> drugs (NSAIDs) </a:t>
            </a:r>
            <a:r>
              <a:rPr lang="en-US" sz="1800" b="0" i="0" u="none" strike="noStrike" baseline="0" dirty="0">
                <a:solidFill>
                  <a:srgbClr val="000000"/>
                </a:solidFill>
                <a:latin typeface="AdvOTbc475f09"/>
              </a:rPr>
              <a:t>is the second most common cause of PUD. Other risk factors include </a:t>
            </a:r>
            <a:r>
              <a:rPr lang="en-US" sz="1800" b="0" i="1" u="none" strike="noStrike" baseline="0" dirty="0">
                <a:solidFill>
                  <a:srgbClr val="000000"/>
                </a:solidFill>
                <a:latin typeface="AdvOTbc475f09"/>
              </a:rPr>
              <a:t>advanced age</a:t>
            </a:r>
            <a:r>
              <a:rPr lang="en-US" sz="1800" b="0" i="0" u="none" strike="noStrike" baseline="0" dirty="0">
                <a:solidFill>
                  <a:srgbClr val="000000"/>
                </a:solidFill>
                <a:latin typeface="AdvOTbc475f09"/>
              </a:rPr>
              <a:t>, </a:t>
            </a:r>
            <a:r>
              <a:rPr lang="en-US" sz="1800" b="0" i="1" u="none" strike="noStrike" baseline="0" dirty="0">
                <a:solidFill>
                  <a:srgbClr val="000000"/>
                </a:solidFill>
                <a:latin typeface="AdvOTbc475f09"/>
              </a:rPr>
              <a:t>psychological</a:t>
            </a:r>
            <a:r>
              <a:rPr lang="en-US" sz="1800" b="0" i="0" u="none" strike="noStrike" baseline="0" dirty="0">
                <a:solidFill>
                  <a:srgbClr val="000000"/>
                </a:solidFill>
                <a:latin typeface="AdvOTbc475f09"/>
              </a:rPr>
              <a:t> and </a:t>
            </a:r>
            <a:r>
              <a:rPr lang="en-US" sz="1800" b="0" i="1" u="none" strike="noStrike" baseline="0" dirty="0">
                <a:solidFill>
                  <a:srgbClr val="000000"/>
                </a:solidFill>
                <a:latin typeface="AdvOTbc475f09"/>
              </a:rPr>
              <a:t>physical</a:t>
            </a:r>
            <a:r>
              <a:rPr lang="en-US" sz="1800" b="0" i="0" u="none" strike="noStrike" baseline="0" dirty="0">
                <a:solidFill>
                  <a:srgbClr val="000000"/>
                </a:solidFill>
                <a:latin typeface="AdvOTbc475f09"/>
              </a:rPr>
              <a:t> </a:t>
            </a:r>
            <a:r>
              <a:rPr lang="en-US" sz="1800" b="0" i="1" u="none" strike="noStrike" baseline="0" dirty="0">
                <a:solidFill>
                  <a:srgbClr val="000000"/>
                </a:solidFill>
                <a:latin typeface="AdvOTbc475f09"/>
              </a:rPr>
              <a:t>stress</a:t>
            </a:r>
            <a:r>
              <a:rPr lang="en-US" sz="1800" b="0" i="0" u="none" strike="noStrike" baseline="0" dirty="0">
                <a:solidFill>
                  <a:srgbClr val="000000"/>
                </a:solidFill>
                <a:latin typeface="AdvOTbc475f09"/>
              </a:rPr>
              <a:t>, </a:t>
            </a:r>
            <a:r>
              <a:rPr lang="en-US" sz="1800" b="0" i="1" u="none" strike="noStrike" baseline="0" dirty="0">
                <a:solidFill>
                  <a:srgbClr val="000000"/>
                </a:solidFill>
                <a:latin typeface="AdvOTbc475f09"/>
              </a:rPr>
              <a:t>acid</a:t>
            </a:r>
            <a:r>
              <a:rPr lang="en-US" sz="1800" b="0" i="0" u="none" strike="noStrike" baseline="0" dirty="0">
                <a:solidFill>
                  <a:srgbClr val="000000"/>
                </a:solidFill>
                <a:latin typeface="AdvOTbc475f09"/>
              </a:rPr>
              <a:t> </a:t>
            </a:r>
            <a:r>
              <a:rPr lang="en-US" sz="1800" b="0" i="1" u="none" strike="noStrike" baseline="0" dirty="0">
                <a:solidFill>
                  <a:srgbClr val="000000"/>
                </a:solidFill>
                <a:latin typeface="AdvOTbc475f09"/>
              </a:rPr>
              <a:t>hypersecretion</a:t>
            </a:r>
            <a:r>
              <a:rPr lang="en-US" sz="1800" b="0" i="0" u="none" strike="noStrike" baseline="0" dirty="0">
                <a:solidFill>
                  <a:srgbClr val="000000"/>
                </a:solidFill>
                <a:latin typeface="AdvOTbc475f09"/>
              </a:rPr>
              <a:t>, </a:t>
            </a:r>
            <a:r>
              <a:rPr lang="en-US" sz="1800" b="0" i="1" u="none" strike="noStrike" baseline="0" dirty="0">
                <a:solidFill>
                  <a:srgbClr val="000000"/>
                </a:solidFill>
                <a:latin typeface="AdvOTbc475f09"/>
              </a:rPr>
              <a:t>cigarette smoking</a:t>
            </a:r>
            <a:r>
              <a:rPr lang="en-US" sz="1800" b="0" i="0" u="none" strike="noStrike" baseline="0" dirty="0">
                <a:solidFill>
                  <a:srgbClr val="000000"/>
                </a:solidFill>
                <a:latin typeface="AdvOTbc475f09"/>
              </a:rPr>
              <a:t>, use of certain </a:t>
            </a:r>
            <a:r>
              <a:rPr lang="en-US" sz="1800" b="0" i="1" u="none" strike="noStrike" baseline="0" dirty="0">
                <a:solidFill>
                  <a:srgbClr val="000000"/>
                </a:solidFill>
                <a:latin typeface="AdvOTbc475f09"/>
              </a:rPr>
              <a:t>drugs</a:t>
            </a:r>
            <a:r>
              <a:rPr lang="en-US" sz="1800" b="0" i="0" u="none" strike="noStrike" baseline="0" dirty="0">
                <a:solidFill>
                  <a:srgbClr val="000000"/>
                </a:solidFill>
                <a:latin typeface="AdvOTbc475f09"/>
              </a:rPr>
              <a:t> , and major </a:t>
            </a:r>
            <a:r>
              <a:rPr lang="en-US" sz="1800" b="0" i="1" u="none" strike="noStrike" baseline="0" dirty="0">
                <a:solidFill>
                  <a:srgbClr val="000000"/>
                </a:solidFill>
                <a:latin typeface="AdvOTbc475f09"/>
              </a:rPr>
              <a:t>comorbid disease</a:t>
            </a:r>
            <a:r>
              <a:rPr lang="en-US" sz="1800" b="0" i="0" u="none" strike="noStrike" baseline="0" dirty="0">
                <a:solidFill>
                  <a:srgbClr val="000000"/>
                </a:solidFill>
                <a:latin typeface="AdvOTbc475f09"/>
              </a:rPr>
              <a:t>. </a:t>
            </a:r>
          </a:p>
          <a:p>
            <a:pPr algn="l"/>
            <a:r>
              <a:rPr lang="en-US" sz="1800" b="0" i="0" u="none" strike="noStrike" baseline="0" dirty="0">
                <a:latin typeface="AdvOT638a931c.I"/>
              </a:rPr>
              <a:t>H. pylori</a:t>
            </a:r>
            <a:endParaRPr lang="en-US" dirty="0">
              <a:solidFill>
                <a:srgbClr val="000000"/>
              </a:solidFill>
              <a:latin typeface="AdvOTbc475f09"/>
            </a:endParaRPr>
          </a:p>
          <a:p>
            <a:pPr algn="l"/>
            <a:r>
              <a:rPr lang="en-US" sz="1800" b="0" i="0" u="none" strike="noStrike" baseline="0" dirty="0">
                <a:latin typeface="AdvOTbc475f09"/>
              </a:rPr>
              <a:t>NSAIDs</a:t>
            </a:r>
            <a:endParaRPr lang="en-US" sz="1800" b="0" i="0" u="none" strike="noStrike" baseline="0" dirty="0">
              <a:solidFill>
                <a:srgbClr val="000000"/>
              </a:solidFill>
              <a:latin typeface="AdvOTbc475f09"/>
            </a:endParaRPr>
          </a:p>
          <a:p>
            <a:pPr algn="l"/>
            <a:r>
              <a:rPr lang="en-US" sz="1800" b="0" i="0" u="none" strike="noStrike" baseline="0" dirty="0">
                <a:latin typeface="AdvOT638a931c.I"/>
              </a:rPr>
              <a:t>H. </a:t>
            </a:r>
            <a:r>
              <a:rPr lang="en-US" sz="1800" b="0" i="0" u="none" strike="noStrike" baseline="0" dirty="0" err="1">
                <a:latin typeface="AdvOT638a931c.I"/>
              </a:rPr>
              <a:t>pylori</a:t>
            </a:r>
            <a:r>
              <a:rPr lang="en-US" sz="1800" b="0" i="0" u="none" strike="noStrike" baseline="0" dirty="0" err="1">
                <a:latin typeface="AdvPS44A44B"/>
              </a:rPr>
              <a:t>e</a:t>
            </a:r>
            <a:r>
              <a:rPr lang="en-US" sz="1800" b="0" i="0" u="none" strike="noStrike" baseline="0" dirty="0" err="1">
                <a:latin typeface="AdvOTbc475f09"/>
              </a:rPr>
              <a:t>negative</a:t>
            </a:r>
            <a:r>
              <a:rPr lang="en-US" sz="1800" b="0" i="0" u="none" strike="noStrike" baseline="0" dirty="0">
                <a:latin typeface="AdvOTbc475f09"/>
              </a:rPr>
              <a:t>, non-NSAID ulcer disease</a:t>
            </a:r>
            <a:endParaRPr lang="en-US" dirty="0">
              <a:solidFill>
                <a:srgbClr val="000000"/>
              </a:solidFill>
              <a:latin typeface="AdvOTbc475f09"/>
            </a:endParaRPr>
          </a:p>
          <a:p>
            <a:pPr marL="0" indent="0" algn="l">
              <a:buNone/>
            </a:pPr>
            <a:endParaRPr lang="en-US" dirty="0"/>
          </a:p>
        </p:txBody>
      </p:sp>
      <p:pic>
        <p:nvPicPr>
          <p:cNvPr id="5" name="Picture 4">
            <a:extLst>
              <a:ext uri="{FF2B5EF4-FFF2-40B4-BE49-F238E27FC236}">
                <a16:creationId xmlns:a16="http://schemas.microsoft.com/office/drawing/2014/main" id="{BE559DBB-F580-5432-458F-F463B43500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2136" y="2162077"/>
            <a:ext cx="4572000" cy="2209800"/>
          </a:xfrm>
          <a:prstGeom prst="rect">
            <a:avLst/>
          </a:prstGeom>
        </p:spPr>
      </p:pic>
    </p:spTree>
    <p:extLst>
      <p:ext uri="{BB962C8B-B14F-4D97-AF65-F5344CB8AC3E}">
        <p14:creationId xmlns:p14="http://schemas.microsoft.com/office/powerpoint/2010/main" val="31813878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D046F1-8363-B276-6555-9E36CECCB592}"/>
              </a:ext>
            </a:extLst>
          </p:cNvPr>
          <p:cNvSpPr>
            <a:spLocks noGrp="1"/>
          </p:cNvSpPr>
          <p:nvPr>
            <p:ph type="title"/>
          </p:nvPr>
        </p:nvSpPr>
        <p:spPr>
          <a:xfrm>
            <a:off x="677334" y="609600"/>
            <a:ext cx="8596668" cy="473094"/>
          </a:xfrm>
        </p:spPr>
        <p:txBody>
          <a:bodyPr/>
          <a:lstStyle/>
          <a:p>
            <a:pPr algn="ctr"/>
            <a:r>
              <a:rPr lang="en-US" sz="1800" b="1" i="0" u="none" strike="noStrike" baseline="0" dirty="0">
                <a:latin typeface="AdvOT0a81dd96.B"/>
              </a:rPr>
              <a:t>CLINICAL PRESENTATION</a:t>
            </a:r>
            <a:endParaRPr lang="en-US" b="1" dirty="0"/>
          </a:p>
        </p:txBody>
      </p:sp>
      <p:pic>
        <p:nvPicPr>
          <p:cNvPr id="5" name="Content Placeholder 4">
            <a:extLst>
              <a:ext uri="{FF2B5EF4-FFF2-40B4-BE49-F238E27FC236}">
                <a16:creationId xmlns:a16="http://schemas.microsoft.com/office/drawing/2014/main" id="{958E286F-B825-1890-F4DB-37DB7F77B47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81686" y="1491077"/>
            <a:ext cx="6322022" cy="4218781"/>
          </a:xfrm>
        </p:spPr>
      </p:pic>
    </p:spTree>
    <p:extLst>
      <p:ext uri="{BB962C8B-B14F-4D97-AF65-F5344CB8AC3E}">
        <p14:creationId xmlns:p14="http://schemas.microsoft.com/office/powerpoint/2010/main" val="27906606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162F8-9808-485A-A1C8-661559E4867F}"/>
              </a:ext>
            </a:extLst>
          </p:cNvPr>
          <p:cNvSpPr>
            <a:spLocks noGrp="1"/>
          </p:cNvSpPr>
          <p:nvPr>
            <p:ph type="title"/>
          </p:nvPr>
        </p:nvSpPr>
        <p:spPr>
          <a:xfrm>
            <a:off x="677334" y="609600"/>
            <a:ext cx="8596668" cy="512363"/>
          </a:xfrm>
        </p:spPr>
        <p:txBody>
          <a:bodyPr/>
          <a:lstStyle/>
          <a:p>
            <a:pPr algn="ctr"/>
            <a:r>
              <a:rPr lang="en-US" sz="1800" b="1" i="0" u="none" strike="noStrike" baseline="0" dirty="0">
                <a:latin typeface="AdvOT0a81dd96.B"/>
              </a:rPr>
              <a:t>LABORATORY AND DIAGNOSTIC FINDINGS</a:t>
            </a:r>
            <a:endParaRPr lang="en-US" b="1" dirty="0"/>
          </a:p>
        </p:txBody>
      </p:sp>
      <p:sp>
        <p:nvSpPr>
          <p:cNvPr id="3" name="Content Placeholder 2">
            <a:extLst>
              <a:ext uri="{FF2B5EF4-FFF2-40B4-BE49-F238E27FC236}">
                <a16:creationId xmlns:a16="http://schemas.microsoft.com/office/drawing/2014/main" id="{6EC46BDE-82A2-115E-C287-8197787789B2}"/>
              </a:ext>
            </a:extLst>
          </p:cNvPr>
          <p:cNvSpPr>
            <a:spLocks noGrp="1"/>
          </p:cNvSpPr>
          <p:nvPr>
            <p:ph idx="1"/>
          </p:nvPr>
        </p:nvSpPr>
        <p:spPr>
          <a:xfrm>
            <a:off x="677334" y="1307087"/>
            <a:ext cx="8596668" cy="4734275"/>
          </a:xfrm>
        </p:spPr>
        <p:txBody>
          <a:bodyPr/>
          <a:lstStyle/>
          <a:p>
            <a:pPr algn="l"/>
            <a:r>
              <a:rPr lang="en-US" sz="1800" b="0" i="0" u="none" strike="noStrike" baseline="0" dirty="0">
                <a:latin typeface="AdvOTbc475f09"/>
              </a:rPr>
              <a:t>A peptic ulcer is diagnosed primarily by </a:t>
            </a:r>
            <a:r>
              <a:rPr lang="en-US" sz="1800" b="0" i="0" u="none" strike="noStrike" baseline="0" dirty="0">
                <a:latin typeface="AdvOTbc475f09+fb"/>
              </a:rPr>
              <a:t>fi</a:t>
            </a:r>
            <a:r>
              <a:rPr lang="en-US" sz="1800" b="0" i="0" u="none" strike="noStrike" baseline="0" dirty="0">
                <a:latin typeface="AdvOTbc475f09"/>
              </a:rPr>
              <a:t>beroptic endoscopic biopsy and laboratory testing for </a:t>
            </a:r>
            <a:r>
              <a:rPr lang="en-US" sz="1800" b="0" i="0" u="none" strike="noStrike" baseline="0" dirty="0">
                <a:latin typeface="AdvOT638a931c.I"/>
              </a:rPr>
              <a:t>H. pylori.</a:t>
            </a:r>
          </a:p>
          <a:p>
            <a:pPr algn="l"/>
            <a:endParaRPr lang="en-US" dirty="0"/>
          </a:p>
        </p:txBody>
      </p:sp>
      <p:pic>
        <p:nvPicPr>
          <p:cNvPr id="5" name="Picture 4">
            <a:extLst>
              <a:ext uri="{FF2B5EF4-FFF2-40B4-BE49-F238E27FC236}">
                <a16:creationId xmlns:a16="http://schemas.microsoft.com/office/drawing/2014/main" id="{9BF64803-740E-39ED-E98F-99650EA847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9536" y="2012287"/>
            <a:ext cx="4876800" cy="4029075"/>
          </a:xfrm>
          <a:prstGeom prst="rect">
            <a:avLst/>
          </a:prstGeom>
        </p:spPr>
      </p:pic>
    </p:spTree>
    <p:extLst>
      <p:ext uri="{BB962C8B-B14F-4D97-AF65-F5344CB8AC3E}">
        <p14:creationId xmlns:p14="http://schemas.microsoft.com/office/powerpoint/2010/main" val="7078035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29FD5-9647-FB11-CE19-07F93B008871}"/>
              </a:ext>
            </a:extLst>
          </p:cNvPr>
          <p:cNvSpPr>
            <a:spLocks noGrp="1"/>
          </p:cNvSpPr>
          <p:nvPr>
            <p:ph type="title"/>
          </p:nvPr>
        </p:nvSpPr>
        <p:spPr>
          <a:xfrm>
            <a:off x="677334" y="609600"/>
            <a:ext cx="8596668" cy="669438"/>
          </a:xfrm>
        </p:spPr>
        <p:txBody>
          <a:bodyPr/>
          <a:lstStyle/>
          <a:p>
            <a:pPr algn="ctr"/>
            <a:r>
              <a:rPr lang="en-US" sz="1800" b="1" i="0" u="none" strike="noStrike" baseline="0" dirty="0">
                <a:latin typeface="AdvOT0a81dd96.B"/>
              </a:rPr>
              <a:t>MEDICAL MANAGEMENT</a:t>
            </a:r>
            <a:endParaRPr lang="en-US" b="1" dirty="0"/>
          </a:p>
        </p:txBody>
      </p:sp>
      <p:sp>
        <p:nvSpPr>
          <p:cNvPr id="3" name="Content Placeholder 2">
            <a:extLst>
              <a:ext uri="{FF2B5EF4-FFF2-40B4-BE49-F238E27FC236}">
                <a16:creationId xmlns:a16="http://schemas.microsoft.com/office/drawing/2014/main" id="{4507F1E3-5CCB-0A07-A135-4C51CF2CADE4}"/>
              </a:ext>
            </a:extLst>
          </p:cNvPr>
          <p:cNvSpPr>
            <a:spLocks noGrp="1"/>
          </p:cNvSpPr>
          <p:nvPr>
            <p:ph idx="1"/>
          </p:nvPr>
        </p:nvSpPr>
        <p:spPr>
          <a:xfrm>
            <a:off x="677334" y="1329527"/>
            <a:ext cx="8596668" cy="4711836"/>
          </a:xfrm>
        </p:spPr>
        <p:txBody>
          <a:bodyPr>
            <a:normAutofit/>
          </a:bodyPr>
          <a:lstStyle/>
          <a:p>
            <a:pPr algn="l"/>
            <a:r>
              <a:rPr lang="en-US" sz="1800" b="0" i="0" u="none" strike="noStrike" baseline="0" dirty="0">
                <a:latin typeface="AdvOTbc475f09"/>
              </a:rPr>
              <a:t>If the peptic ulcer is con</a:t>
            </a:r>
            <a:r>
              <a:rPr lang="en-US" sz="1800" b="0" i="0" u="none" strike="noStrike" baseline="0" dirty="0">
                <a:latin typeface="AdvOTbc475f09+fb"/>
              </a:rPr>
              <a:t>fi</a:t>
            </a:r>
            <a:r>
              <a:rPr lang="en-US" sz="1800" b="0" i="0" u="none" strike="noStrike" baseline="0" dirty="0">
                <a:latin typeface="AdvOTbc475f09"/>
              </a:rPr>
              <a:t>ned and uncomplicated and </a:t>
            </a:r>
            <a:r>
              <a:rPr lang="en-US" sz="1800" b="0" i="0" u="none" strike="noStrike" baseline="0" dirty="0">
                <a:latin typeface="AdvOT638a931c.I"/>
              </a:rPr>
              <a:t>H. pylori </a:t>
            </a:r>
            <a:r>
              <a:rPr lang="en-US" sz="1800" b="0" i="0" u="none" strike="noStrike" baseline="0" dirty="0">
                <a:latin typeface="AdvOTbc475f09"/>
              </a:rPr>
              <a:t>is not present, an antisecretory drug, such as a PPI, is administered for 10</a:t>
            </a:r>
            <a:r>
              <a:rPr lang="en-US" sz="1800" b="0" i="0" u="none" strike="noStrike" baseline="0" dirty="0">
                <a:latin typeface="AdvPS44A44B"/>
              </a:rPr>
              <a:t>e</a:t>
            </a:r>
            <a:r>
              <a:rPr lang="en-US" sz="1800" b="0" i="0" u="none" strike="noStrike" baseline="0" dirty="0">
                <a:latin typeface="AdvOTbc475f09"/>
              </a:rPr>
              <a:t>14 days.</a:t>
            </a:r>
          </a:p>
          <a:p>
            <a:pPr algn="l"/>
            <a:r>
              <a:rPr lang="en-US" sz="1800" b="0" i="0" u="none" strike="noStrike" baseline="0" dirty="0">
                <a:latin typeface="AdvOTbc475f09"/>
              </a:rPr>
              <a:t>If the patient is infected with </a:t>
            </a:r>
            <a:r>
              <a:rPr lang="en-US" sz="1800" b="0" i="0" u="none" strike="noStrike" baseline="0" dirty="0">
                <a:latin typeface="AdvOT638a931c.I"/>
              </a:rPr>
              <a:t>H. pylori, </a:t>
            </a:r>
            <a:r>
              <a:rPr lang="en-US" sz="1800" b="0" i="0" u="none" strike="noStrike" baseline="0" dirty="0">
                <a:latin typeface="AdvOTbc475f09"/>
              </a:rPr>
              <a:t>inhibitors of gastric acid secretion and at least two antimicrobial agents are recommended.</a:t>
            </a:r>
          </a:p>
          <a:p>
            <a:pPr algn="l"/>
            <a:r>
              <a:rPr lang="en-US" sz="1800" b="0" i="0" u="none" strike="noStrike" baseline="0" dirty="0">
                <a:latin typeface="AdvOTbc475f09"/>
              </a:rPr>
              <a:t>The conventional </a:t>
            </a:r>
            <a:r>
              <a:rPr lang="en-US" sz="1800" b="0" i="0" u="none" strike="noStrike" baseline="0" dirty="0">
                <a:latin typeface="AdvOTbc475f09+20"/>
              </a:rPr>
              <a:t>“</a:t>
            </a:r>
            <a:r>
              <a:rPr lang="en-US" sz="1800" b="0" i="0" u="none" strike="noStrike" baseline="0" dirty="0">
                <a:latin typeface="AdvOTbc475f09"/>
              </a:rPr>
              <a:t>triple</a:t>
            </a:r>
            <a:r>
              <a:rPr lang="en-US" sz="1800" b="0" i="0" u="none" strike="noStrike" baseline="0" dirty="0">
                <a:latin typeface="AdvOTbc475f09+20"/>
              </a:rPr>
              <a:t>” </a:t>
            </a:r>
            <a:r>
              <a:rPr lang="en-US" sz="1800" b="0" i="0" u="none" strike="noStrike" baseline="0" dirty="0">
                <a:latin typeface="AdvOTbc475f09"/>
              </a:rPr>
              <a:t>regimen is effective in eradicating </a:t>
            </a:r>
            <a:r>
              <a:rPr lang="en-US" sz="1800" b="0" i="0" u="none" strike="noStrike" baseline="0" dirty="0">
                <a:latin typeface="AdvOT638a931c.I"/>
              </a:rPr>
              <a:t>H. pylori </a:t>
            </a:r>
            <a:r>
              <a:rPr lang="en-US" sz="1800" b="0" i="0" u="none" strike="noStrike" baseline="0" dirty="0">
                <a:latin typeface="AdvOTbc475f09"/>
              </a:rPr>
              <a:t>in more than 90% of treated patients. therapy is used in areas where high prevalence of antimicrobial resistance occurs.</a:t>
            </a:r>
          </a:p>
          <a:p>
            <a:pPr algn="l"/>
            <a:r>
              <a:rPr lang="en-US" sz="1800" b="0" i="0" u="none" strike="noStrike" baseline="0" dirty="0">
                <a:latin typeface="AdvOTbc475f09"/>
              </a:rPr>
              <a:t>Surgery is reserved primarily for complications of PUD such as signi</a:t>
            </a:r>
            <a:r>
              <a:rPr lang="en-US" sz="1800" b="0" i="0" u="none" strike="noStrike" baseline="0" dirty="0">
                <a:latin typeface="AdvOTbc475f09+fb"/>
              </a:rPr>
              <a:t>fi</a:t>
            </a:r>
            <a:r>
              <a:rPr lang="en-US" sz="1800" b="0" i="0" u="none" strike="noStrike" baseline="0" dirty="0">
                <a:latin typeface="AdvOTbc475f09"/>
              </a:rPr>
              <a:t>cant bleeding (when unresponsive to coagulant endoscopic procedures), perforation, and gastric outlet obstruction.</a:t>
            </a:r>
          </a:p>
          <a:p>
            <a:pPr algn="l"/>
            <a:r>
              <a:rPr lang="en-US" sz="1800" b="0" i="0" u="none" strike="noStrike" baseline="0" dirty="0">
                <a:latin typeface="AdvOTbc475f09"/>
              </a:rPr>
              <a:t> On occasions when PUD is associated with hyperparathyroidism and parathyroid adenoma, surgical removal of the affected gland is the treatment of choice.</a:t>
            </a:r>
            <a:endParaRPr lang="en-US" dirty="0"/>
          </a:p>
        </p:txBody>
      </p:sp>
    </p:spTree>
    <p:extLst>
      <p:ext uri="{BB962C8B-B14F-4D97-AF65-F5344CB8AC3E}">
        <p14:creationId xmlns:p14="http://schemas.microsoft.com/office/powerpoint/2010/main" val="14543670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A07489DE-85DD-6C3C-70C4-F3D29567E72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02521" y="1125776"/>
            <a:ext cx="8429536" cy="4214768"/>
          </a:xfrm>
        </p:spPr>
      </p:pic>
    </p:spTree>
    <p:extLst>
      <p:ext uri="{BB962C8B-B14F-4D97-AF65-F5344CB8AC3E}">
        <p14:creationId xmlns:p14="http://schemas.microsoft.com/office/powerpoint/2010/main" val="24136055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EEE35F-E30C-4F98-82D0-5976500C9512}"/>
              </a:ext>
            </a:extLst>
          </p:cNvPr>
          <p:cNvSpPr>
            <a:spLocks noGrp="1"/>
          </p:cNvSpPr>
          <p:nvPr>
            <p:ph type="title"/>
          </p:nvPr>
        </p:nvSpPr>
        <p:spPr>
          <a:xfrm>
            <a:off x="677334" y="609600"/>
            <a:ext cx="8596668" cy="590901"/>
          </a:xfrm>
        </p:spPr>
        <p:txBody>
          <a:bodyPr/>
          <a:lstStyle/>
          <a:p>
            <a:pPr algn="ctr"/>
            <a:r>
              <a:rPr lang="en-US" sz="1800" b="1" i="0" u="none" strike="noStrike" baseline="0" dirty="0">
                <a:latin typeface="AdvOT0a81dd96.B"/>
              </a:rPr>
              <a:t>DENTAL MANAGEMENT</a:t>
            </a:r>
            <a:endParaRPr lang="en-US" b="1" dirty="0"/>
          </a:p>
        </p:txBody>
      </p:sp>
      <p:sp>
        <p:nvSpPr>
          <p:cNvPr id="3" name="Content Placeholder 2">
            <a:extLst>
              <a:ext uri="{FF2B5EF4-FFF2-40B4-BE49-F238E27FC236}">
                <a16:creationId xmlns:a16="http://schemas.microsoft.com/office/drawing/2014/main" id="{321D4EA9-B24C-71D2-7361-305D057C698D}"/>
              </a:ext>
            </a:extLst>
          </p:cNvPr>
          <p:cNvSpPr>
            <a:spLocks noGrp="1"/>
          </p:cNvSpPr>
          <p:nvPr>
            <p:ph idx="1"/>
          </p:nvPr>
        </p:nvSpPr>
        <p:spPr>
          <a:xfrm>
            <a:off x="677334" y="1318307"/>
            <a:ext cx="8596668" cy="4723055"/>
          </a:xfrm>
        </p:spPr>
        <p:txBody>
          <a:bodyPr>
            <a:normAutofit lnSpcReduction="10000"/>
          </a:bodyPr>
          <a:lstStyle/>
          <a:p>
            <a:r>
              <a:rPr lang="en-US" sz="1800" b="0" i="0" u="none" strike="noStrike" baseline="0" dirty="0">
                <a:latin typeface="AdvOT0a81dd96.B"/>
              </a:rPr>
              <a:t>Antibiotics</a:t>
            </a:r>
          </a:p>
          <a:p>
            <a:r>
              <a:rPr lang="en-US" sz="1800" b="0" i="0" u="none" strike="noStrike" baseline="0" dirty="0">
                <a:latin typeface="AdvOT0a81dd96.B"/>
              </a:rPr>
              <a:t>Bleeding </a:t>
            </a:r>
          </a:p>
          <a:p>
            <a:r>
              <a:rPr lang="en-US" sz="1800" b="0" i="0" u="none" strike="noStrike" baseline="0" dirty="0">
                <a:latin typeface="AdvOT0a81dd96.B"/>
              </a:rPr>
              <a:t>Capacity to Tolerate Care:</a:t>
            </a:r>
          </a:p>
          <a:p>
            <a:pPr marL="0" indent="0" algn="ctr">
              <a:buNone/>
            </a:pPr>
            <a:r>
              <a:rPr lang="en-US" sz="1800" b="0" i="0" u="none" strike="noStrike" baseline="0" dirty="0">
                <a:latin typeface="AdvOTbc475f09"/>
              </a:rPr>
              <a:t>    </a:t>
            </a:r>
            <a:r>
              <a:rPr lang="en-US" sz="1600" b="0" i="1" u="none" strike="noStrike" baseline="0" dirty="0">
                <a:latin typeface="AdvOTbc475f09"/>
              </a:rPr>
              <a:t>A patient with ongoing signs and symptoms of active PUD is not a candidate for elective dental care.</a:t>
            </a:r>
          </a:p>
          <a:p>
            <a:pPr marL="0" indent="0">
              <a:buNone/>
            </a:pPr>
            <a:r>
              <a:rPr lang="en-US" sz="1800" b="1" i="0" u="none" strike="noStrike" baseline="0" dirty="0">
                <a:latin typeface="AdvOT0a81dd96.B"/>
              </a:rPr>
              <a:t>Drug Considerations:</a:t>
            </a:r>
          </a:p>
          <a:p>
            <a:pPr algn="l"/>
            <a:r>
              <a:rPr lang="en-US" sz="1800" b="0" i="0" u="none" strike="noStrike" baseline="0" dirty="0">
                <a:latin typeface="AdvOTbc475f09"/>
              </a:rPr>
              <a:t>avoid prescribing aspirin, aspirin-containing compounds, and other NSAIDs to patients with a history of PUD.</a:t>
            </a:r>
          </a:p>
          <a:p>
            <a:pPr algn="l"/>
            <a:r>
              <a:rPr lang="en-US" sz="1800" b="0" i="0" u="none" strike="noStrike" baseline="0" dirty="0">
                <a:latin typeface="AdvOTbc475f09"/>
              </a:rPr>
              <a:t>Acetaminophen, COX-2</a:t>
            </a:r>
            <a:r>
              <a:rPr lang="en-US" sz="1800" b="0" i="0" u="none" strike="noStrike" baseline="0" dirty="0">
                <a:latin typeface="AdvPS44A44B"/>
              </a:rPr>
              <a:t>e</a:t>
            </a:r>
            <a:r>
              <a:rPr lang="en-US" sz="1800" b="0" i="0" u="none" strike="noStrike" baseline="0" dirty="0">
                <a:latin typeface="AdvOTbc475f09"/>
              </a:rPr>
              <a:t>selective inhibitor (e.g., celecoxib) with PPI.</a:t>
            </a:r>
          </a:p>
          <a:p>
            <a:pPr algn="l"/>
            <a:r>
              <a:rPr lang="en-US" sz="1800" b="0" i="0" u="none" strike="noStrike" baseline="0" dirty="0">
                <a:latin typeface="AdvOTbc475f09"/>
              </a:rPr>
              <a:t>Acid-blocking drugs, such as cimetidine, decrease the metabolism of certain dentally prescribed drugs (i.e., diazepam, lidocaine, tricyclic antidepressants) and enhance the duration of action of these medications.</a:t>
            </a:r>
          </a:p>
          <a:p>
            <a:pPr algn="l"/>
            <a:r>
              <a:rPr lang="en-US" sz="1800" b="0" i="0" u="none" strike="noStrike" baseline="0" dirty="0">
                <a:latin typeface="AdvOTbc475f09"/>
              </a:rPr>
              <a:t>Antacids also impair the absorption of tetracycline, doxycycline, erythromycin, oral iron, and </a:t>
            </a:r>
            <a:r>
              <a:rPr lang="en-US" sz="1800" b="0" i="0" u="none" strike="noStrike" baseline="0" dirty="0">
                <a:latin typeface="AdvOTbc475f09+fb"/>
              </a:rPr>
              <a:t>fl</a:t>
            </a:r>
            <a:r>
              <a:rPr lang="en-US" sz="1800" b="0" i="0" u="none" strike="noStrike" baseline="0" dirty="0">
                <a:latin typeface="AdvOTbc475f09"/>
              </a:rPr>
              <a:t>uoride.</a:t>
            </a:r>
            <a:endParaRPr lang="en-US" sz="1600" i="1" dirty="0">
              <a:latin typeface="AdvOT0a81dd96.B"/>
            </a:endParaRPr>
          </a:p>
          <a:p>
            <a:endParaRPr lang="en-US" dirty="0"/>
          </a:p>
        </p:txBody>
      </p:sp>
    </p:spTree>
    <p:extLst>
      <p:ext uri="{BB962C8B-B14F-4D97-AF65-F5344CB8AC3E}">
        <p14:creationId xmlns:p14="http://schemas.microsoft.com/office/powerpoint/2010/main" val="26768370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7261F2-F893-062C-2DE7-2BAB4BEE01F6}"/>
              </a:ext>
            </a:extLst>
          </p:cNvPr>
          <p:cNvSpPr>
            <a:spLocks noGrp="1"/>
          </p:cNvSpPr>
          <p:nvPr>
            <p:ph type="title"/>
          </p:nvPr>
        </p:nvSpPr>
        <p:spPr>
          <a:xfrm>
            <a:off x="677334" y="609600"/>
            <a:ext cx="8596668" cy="534802"/>
          </a:xfrm>
        </p:spPr>
        <p:txBody>
          <a:bodyPr/>
          <a:lstStyle/>
          <a:p>
            <a:pPr algn="ctr"/>
            <a:r>
              <a:rPr lang="en-US" sz="1800" b="1" i="0" u="none" strike="noStrike" baseline="0" dirty="0">
                <a:latin typeface="AdvOT0a81dd96.B"/>
              </a:rPr>
              <a:t>Oral Manifestations</a:t>
            </a:r>
            <a:endParaRPr lang="en-US" b="1" dirty="0"/>
          </a:p>
        </p:txBody>
      </p:sp>
      <p:sp>
        <p:nvSpPr>
          <p:cNvPr id="3" name="Content Placeholder 2">
            <a:extLst>
              <a:ext uri="{FF2B5EF4-FFF2-40B4-BE49-F238E27FC236}">
                <a16:creationId xmlns:a16="http://schemas.microsoft.com/office/drawing/2014/main" id="{D511160B-4FC5-DF0B-2A59-1016A5BB3613}"/>
              </a:ext>
            </a:extLst>
          </p:cNvPr>
          <p:cNvSpPr>
            <a:spLocks noGrp="1"/>
          </p:cNvSpPr>
          <p:nvPr>
            <p:ph idx="1"/>
          </p:nvPr>
        </p:nvSpPr>
        <p:spPr>
          <a:xfrm>
            <a:off x="677334" y="1211721"/>
            <a:ext cx="8596668" cy="4829642"/>
          </a:xfrm>
        </p:spPr>
        <p:txBody>
          <a:bodyPr/>
          <a:lstStyle/>
          <a:p>
            <a:pPr algn="l"/>
            <a:r>
              <a:rPr lang="en-US" sz="1800" b="0" i="0" u="none" strike="noStrike" baseline="0" dirty="0">
                <a:latin typeface="AdvOT638a931c.I"/>
              </a:rPr>
              <a:t>H. pylori </a:t>
            </a:r>
            <a:r>
              <a:rPr lang="en-US" sz="1800" b="0" i="0" u="none" strike="noStrike" baseline="0" dirty="0">
                <a:latin typeface="AdvOTbc475f09"/>
              </a:rPr>
              <a:t>is found in dental plaque and may serve as a reservoir of infection and reinfection.</a:t>
            </a:r>
          </a:p>
          <a:p>
            <a:pPr algn="l"/>
            <a:r>
              <a:rPr lang="en-US" sz="1800" b="0" i="0" u="none" strike="noStrike" baseline="0" dirty="0">
                <a:latin typeface="AdvOT638a931c.I"/>
              </a:rPr>
              <a:t>fungal overgrowth </a:t>
            </a:r>
            <a:r>
              <a:rPr lang="en-US" sz="1800" b="0" i="0" u="none" strike="noStrike" baseline="0" dirty="0">
                <a:latin typeface="AdvOTbc475f09"/>
              </a:rPr>
              <a:t>(candidiasis)</a:t>
            </a:r>
            <a:r>
              <a:rPr lang="en-US" dirty="0">
                <a:latin typeface="AdvOTbc475f09"/>
              </a:rPr>
              <a:t>.</a:t>
            </a:r>
          </a:p>
          <a:p>
            <a:pPr algn="l"/>
            <a:r>
              <a:rPr lang="en-US" sz="1800" b="0" i="0" u="none" strike="noStrike" baseline="0" dirty="0">
                <a:latin typeface="AdvOT638a931c.I"/>
              </a:rPr>
              <a:t>Vascular malformations </a:t>
            </a:r>
            <a:r>
              <a:rPr lang="en-US" sz="1800" b="0" i="0" u="none" strike="noStrike" baseline="0" dirty="0">
                <a:latin typeface="AdvOTbc475f09"/>
              </a:rPr>
              <a:t>of the lip</a:t>
            </a:r>
          </a:p>
          <a:p>
            <a:pPr algn="l"/>
            <a:r>
              <a:rPr lang="en-US" sz="1800" b="0" i="0" u="none" strike="noStrike" baseline="0" dirty="0">
                <a:latin typeface="AdvOT638a931c.I"/>
              </a:rPr>
              <a:t>erosion of the enamel</a:t>
            </a:r>
          </a:p>
          <a:p>
            <a:pPr algn="l"/>
            <a:r>
              <a:rPr lang="en-US" sz="1800" b="0" i="0" u="none" strike="noStrike" baseline="0" dirty="0">
                <a:latin typeface="AdvOTbc475f09"/>
              </a:rPr>
              <a:t>PPIs can alter taste perception.</a:t>
            </a:r>
          </a:p>
          <a:p>
            <a:pPr algn="l"/>
            <a:r>
              <a:rPr lang="en-US" sz="1800" b="0" i="0" u="none" strike="noStrike" baseline="0" dirty="0">
                <a:latin typeface="AdvOTbc475f09"/>
              </a:rPr>
              <a:t>Cimetidine and ranitidine may have a toxic effect on bone marrow. (Mucosal ulcerations may be a sign of agranulocytosis, anemia may manifest as mucosal pallor, and thrombocytopenia as gingival bleeding or petechiae)</a:t>
            </a:r>
          </a:p>
          <a:p>
            <a:pPr algn="l"/>
            <a:r>
              <a:rPr lang="en-US" sz="1800" b="0" i="0" u="none" strike="noStrike" baseline="0" dirty="0">
                <a:latin typeface="AdvOTbc475f09"/>
              </a:rPr>
              <a:t>Xerostomia has been associated with the use of famotidine.</a:t>
            </a:r>
          </a:p>
          <a:p>
            <a:pPr algn="l"/>
            <a:r>
              <a:rPr lang="en-US" sz="1800" b="0" i="0" u="none" strike="noStrike" baseline="0" dirty="0">
                <a:latin typeface="AdvOTbc475f09"/>
              </a:rPr>
              <a:t>Erythema multiforme has been associated with the use of cimetidine, ranitidine, omeprazole, and lansoprazole.</a:t>
            </a:r>
          </a:p>
        </p:txBody>
      </p:sp>
    </p:spTree>
    <p:extLst>
      <p:ext uri="{BB962C8B-B14F-4D97-AF65-F5344CB8AC3E}">
        <p14:creationId xmlns:p14="http://schemas.microsoft.com/office/powerpoint/2010/main" val="7079960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E56793A-9986-8E56-1960-2A7659C3FB3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71062" y="1181947"/>
            <a:ext cx="3344948" cy="4775678"/>
          </a:xfrm>
        </p:spPr>
      </p:pic>
    </p:spTree>
    <p:extLst>
      <p:ext uri="{BB962C8B-B14F-4D97-AF65-F5344CB8AC3E}">
        <p14:creationId xmlns:p14="http://schemas.microsoft.com/office/powerpoint/2010/main" val="4794111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B92CF-72AA-9077-9BED-AD53F6CBCEF0}"/>
              </a:ext>
            </a:extLst>
          </p:cNvPr>
          <p:cNvSpPr>
            <a:spLocks noGrp="1"/>
          </p:cNvSpPr>
          <p:nvPr>
            <p:ph type="title"/>
          </p:nvPr>
        </p:nvSpPr>
        <p:spPr>
          <a:xfrm>
            <a:off x="677334" y="609600"/>
            <a:ext cx="8596668" cy="574071"/>
          </a:xfrm>
        </p:spPr>
        <p:txBody>
          <a:bodyPr/>
          <a:lstStyle/>
          <a:p>
            <a:r>
              <a:rPr lang="en-US" sz="1800" b="1" i="0" u="none" strike="noStrike" baseline="0" dirty="0">
                <a:latin typeface="AdvOT0a81dd96.B"/>
              </a:rPr>
              <a:t>INFLAMMATORY BOWEL DISEASE</a:t>
            </a:r>
            <a:endParaRPr lang="en-US" b="1" dirty="0"/>
          </a:p>
        </p:txBody>
      </p:sp>
      <p:sp>
        <p:nvSpPr>
          <p:cNvPr id="3" name="Content Placeholder 2">
            <a:extLst>
              <a:ext uri="{FF2B5EF4-FFF2-40B4-BE49-F238E27FC236}">
                <a16:creationId xmlns:a16="http://schemas.microsoft.com/office/drawing/2014/main" id="{1FB7490E-6974-15ED-5685-245476E12550}"/>
              </a:ext>
            </a:extLst>
          </p:cNvPr>
          <p:cNvSpPr>
            <a:spLocks noGrp="1"/>
          </p:cNvSpPr>
          <p:nvPr>
            <p:ph idx="1"/>
          </p:nvPr>
        </p:nvSpPr>
        <p:spPr>
          <a:xfrm>
            <a:off x="677334" y="1492211"/>
            <a:ext cx="8596668" cy="4549151"/>
          </a:xfrm>
        </p:spPr>
        <p:txBody>
          <a:bodyPr>
            <a:normAutofit/>
          </a:bodyPr>
          <a:lstStyle/>
          <a:p>
            <a:pPr algn="l"/>
            <a:r>
              <a:rPr lang="en-US" dirty="0">
                <a:latin typeface="AdvOTbc475f09"/>
              </a:rPr>
              <a:t>U</a:t>
            </a:r>
            <a:r>
              <a:rPr lang="en-US" sz="1800" b="0" i="0" u="none" strike="noStrike" baseline="0" dirty="0">
                <a:latin typeface="AdvOTbc475f09"/>
              </a:rPr>
              <a:t>lcerative colitis and Crohn</a:t>
            </a:r>
            <a:r>
              <a:rPr lang="en-US" sz="1800" b="0" i="0" u="none" strike="noStrike" baseline="0" dirty="0">
                <a:latin typeface="AdvOTbc475f09+20"/>
              </a:rPr>
              <a:t>’</a:t>
            </a:r>
            <a:r>
              <a:rPr lang="en-US" sz="1800" b="0" i="0" u="none" strike="noStrike" baseline="0" dirty="0">
                <a:latin typeface="AdvOTbc475f09"/>
              </a:rPr>
              <a:t>s disease</a:t>
            </a:r>
            <a:r>
              <a:rPr lang="fa-IR" sz="1800" b="0" i="0" u="none" strike="noStrike" baseline="0" dirty="0">
                <a:latin typeface="AdvOTbc475f09"/>
              </a:rPr>
              <a:t> </a:t>
            </a:r>
            <a:r>
              <a:rPr lang="en-US" sz="1800" b="0" i="0" u="none" strike="noStrike" baseline="0" dirty="0">
                <a:latin typeface="AdvOTbc475f09"/>
              </a:rPr>
              <a:t>(</a:t>
            </a:r>
            <a:r>
              <a:rPr lang="en-US" sz="1800" b="1" i="0" u="none" strike="noStrike" baseline="0" dirty="0">
                <a:latin typeface="AdvOTbc475f09"/>
              </a:rPr>
              <a:t>site</a:t>
            </a:r>
            <a:r>
              <a:rPr lang="en-US" sz="1800" b="0" i="0" u="none" strike="noStrike" baseline="0" dirty="0">
                <a:latin typeface="AdvOTbc475f09"/>
              </a:rPr>
              <a:t> and </a:t>
            </a:r>
            <a:r>
              <a:rPr lang="en-US" sz="1800" b="1" i="0" u="none" strike="noStrike" baseline="0" dirty="0">
                <a:latin typeface="AdvOTbc475f09"/>
              </a:rPr>
              <a:t>extent</a:t>
            </a:r>
            <a:r>
              <a:rPr lang="en-US" sz="1800" b="0" i="0" u="none" strike="noStrike" baseline="0" dirty="0">
                <a:latin typeface="AdvOTbc475f09"/>
              </a:rPr>
              <a:t> of tissue involvement)</a:t>
            </a:r>
          </a:p>
          <a:p>
            <a:pPr algn="l"/>
            <a:r>
              <a:rPr lang="en-US" sz="1800" b="1" i="0" u="none" strike="noStrike" baseline="0" dirty="0">
                <a:latin typeface="AdvOT638a931c.I"/>
              </a:rPr>
              <a:t>Ulcerative colitis </a:t>
            </a:r>
            <a:r>
              <a:rPr lang="en-US" sz="1800" b="0" i="0" u="none" strike="noStrike" baseline="0" dirty="0">
                <a:latin typeface="AdvOTbc475f09"/>
              </a:rPr>
              <a:t>is a mucosal disease that is limited to the </a:t>
            </a:r>
            <a:r>
              <a:rPr lang="en-US" sz="1800" b="1" i="0" u="none" strike="noStrike" baseline="0" dirty="0">
                <a:latin typeface="AdvOTbc475f09"/>
              </a:rPr>
              <a:t>large intestine and rectum</a:t>
            </a:r>
            <a:r>
              <a:rPr lang="en-US" sz="1800" b="0" i="0" u="none" strike="noStrike" baseline="0" dirty="0">
                <a:latin typeface="AdvOTbc475f09"/>
              </a:rPr>
              <a:t>.</a:t>
            </a:r>
          </a:p>
          <a:p>
            <a:pPr algn="l"/>
            <a:r>
              <a:rPr lang="en-US" sz="1800" b="1" i="0" u="none" strike="noStrike" baseline="0" dirty="0">
                <a:latin typeface="AdvOT638a931c.I"/>
              </a:rPr>
              <a:t>Crohn</a:t>
            </a:r>
            <a:r>
              <a:rPr lang="en-US" sz="1800" b="1" i="0" u="none" strike="noStrike" baseline="0" dirty="0">
                <a:latin typeface="AdvOT638a931c.I+20"/>
              </a:rPr>
              <a:t>’</a:t>
            </a:r>
            <a:r>
              <a:rPr lang="en-US" sz="1800" b="1" i="0" u="none" strike="noStrike" baseline="0" dirty="0">
                <a:latin typeface="AdvOT638a931c.I"/>
              </a:rPr>
              <a:t>s disease </a:t>
            </a:r>
            <a:r>
              <a:rPr lang="en-US" sz="1800" b="0" i="0" u="none" strike="noStrike" baseline="0" dirty="0">
                <a:latin typeface="AdvOTbc475f09"/>
              </a:rPr>
              <a:t>is a transmural process (involving the entire thickness of the bowel wall) that may produce </a:t>
            </a:r>
            <a:r>
              <a:rPr lang="en-US" sz="1800" b="0" i="0" u="none" strike="noStrike" baseline="0" dirty="0">
                <a:latin typeface="AdvOTbc475f09+20"/>
              </a:rPr>
              <a:t>“</a:t>
            </a:r>
            <a:r>
              <a:rPr lang="en-US" sz="1800" b="0" i="0" u="none" strike="noStrike" baseline="0" dirty="0">
                <a:latin typeface="AdvOTbc475f09"/>
              </a:rPr>
              <a:t>patchy</a:t>
            </a:r>
            <a:r>
              <a:rPr lang="en-US" sz="1800" b="0" i="0" u="none" strike="noStrike" baseline="0" dirty="0">
                <a:latin typeface="AdvOTbc475f09+20"/>
              </a:rPr>
              <a:t>” </a:t>
            </a:r>
            <a:r>
              <a:rPr lang="en-US" sz="1800" b="0" i="0" u="none" strike="noStrike" baseline="0" dirty="0">
                <a:latin typeface="AdvOTbc475f09"/>
              </a:rPr>
              <a:t>ulcerations at any point along the alimentary canal </a:t>
            </a:r>
            <a:r>
              <a:rPr lang="en-US" sz="1800" b="1" i="0" u="none" strike="noStrike" baseline="0" dirty="0">
                <a:latin typeface="AdvOTbc475f09"/>
              </a:rPr>
              <a:t>from the mouth to the anus </a:t>
            </a:r>
            <a:r>
              <a:rPr lang="en-US" sz="1800" b="0" i="0" u="none" strike="noStrike" baseline="0" dirty="0">
                <a:latin typeface="AdvOTbc475f09"/>
              </a:rPr>
              <a:t>but </a:t>
            </a:r>
            <a:r>
              <a:rPr lang="en-US" sz="1800" b="0" i="1" u="none" strike="noStrike" baseline="0" dirty="0">
                <a:latin typeface="AdvOTbc475f09"/>
              </a:rPr>
              <a:t>most commonly </a:t>
            </a:r>
            <a:r>
              <a:rPr lang="en-US" sz="1800" b="0" i="0" u="none" strike="noStrike" baseline="0" dirty="0">
                <a:latin typeface="AdvOTbc475f09"/>
              </a:rPr>
              <a:t>involves the </a:t>
            </a:r>
            <a:r>
              <a:rPr lang="en-US" sz="1800" b="1" i="0" u="none" strike="noStrike" baseline="0" dirty="0">
                <a:latin typeface="AdvOTbc475f09"/>
              </a:rPr>
              <a:t>distal ileum </a:t>
            </a:r>
            <a:r>
              <a:rPr lang="en-US" sz="1800" b="0" i="0" u="none" strike="noStrike" baseline="0" dirty="0">
                <a:latin typeface="AdvOTbc475f09"/>
              </a:rPr>
              <a:t>and </a:t>
            </a:r>
            <a:r>
              <a:rPr lang="en-US" sz="1800" b="1" i="0" u="none" strike="noStrike" baseline="0" dirty="0">
                <a:latin typeface="AdvOTbc475f09"/>
              </a:rPr>
              <a:t>proximal colon</a:t>
            </a:r>
            <a:r>
              <a:rPr lang="en-US" sz="1800" b="0" i="0" u="none" strike="noStrike" baseline="0" dirty="0">
                <a:latin typeface="AdvOTbc475f09"/>
              </a:rPr>
              <a:t>.</a:t>
            </a:r>
          </a:p>
          <a:p>
            <a:pPr algn="l"/>
            <a:r>
              <a:rPr lang="en-US" sz="1800" b="0" i="0" u="none" strike="noStrike" baseline="0" dirty="0">
                <a:latin typeface="AdvOTbc475f09"/>
              </a:rPr>
              <a:t>20</a:t>
            </a:r>
            <a:r>
              <a:rPr lang="en-US" dirty="0">
                <a:latin typeface="AdvPS44A44B"/>
              </a:rPr>
              <a:t>-</a:t>
            </a:r>
            <a:r>
              <a:rPr lang="en-US" sz="1800" b="0" i="0" u="none" strike="noStrike" baseline="0" dirty="0">
                <a:latin typeface="AdvOTbc475f09"/>
              </a:rPr>
              <a:t>40 year</a:t>
            </a:r>
          </a:p>
          <a:p>
            <a:pPr algn="l"/>
            <a:r>
              <a:rPr lang="en-US" sz="1800" b="0" i="0" u="none" strike="noStrike" baseline="0" dirty="0">
                <a:latin typeface="AdvOTbc475f09"/>
              </a:rPr>
              <a:t>affect men and women equally</a:t>
            </a:r>
            <a:endParaRPr lang="en-US" dirty="0">
              <a:latin typeface="AdvOTbc475f09"/>
            </a:endParaRPr>
          </a:p>
          <a:p>
            <a:pPr algn="l"/>
            <a:r>
              <a:rPr lang="en-US" sz="1800" b="0" i="0" u="none" strike="noStrike" baseline="0" dirty="0">
                <a:latin typeface="AdvOTbc475f09"/>
              </a:rPr>
              <a:t>A 10- fold increased risk of disease in </a:t>
            </a:r>
            <a:r>
              <a:rPr lang="en-US" sz="1800" b="0" i="0" u="none" strike="noStrike" baseline="0" dirty="0">
                <a:latin typeface="AdvOTbc475f09+fb"/>
              </a:rPr>
              <a:t>fi</a:t>
            </a:r>
            <a:r>
              <a:rPr lang="en-US" sz="1800" b="0" i="0" u="none" strike="noStrike" baseline="0" dirty="0">
                <a:latin typeface="AdvOTbc475f09"/>
              </a:rPr>
              <a:t>rst-degree relatives of patients strongly suggests that genetic factors are involved.</a:t>
            </a:r>
          </a:p>
          <a:p>
            <a:pPr algn="l"/>
            <a:r>
              <a:rPr lang="en-US" sz="1800" b="0" i="0" u="none" strike="noStrike" baseline="0" dirty="0">
                <a:latin typeface="AdvOTbc475f09"/>
              </a:rPr>
              <a:t>Crohn</a:t>
            </a:r>
            <a:r>
              <a:rPr lang="en-US" sz="1800" b="0" i="0" u="none" strike="noStrike" baseline="0" dirty="0">
                <a:latin typeface="AdvOTbc475f09+20"/>
              </a:rPr>
              <a:t>’</a:t>
            </a:r>
            <a:r>
              <a:rPr lang="en-US" sz="1800" b="0" i="0" u="none" strike="noStrike" baseline="0" dirty="0">
                <a:latin typeface="AdvOTbc475f09"/>
              </a:rPr>
              <a:t>s disease occurs more often in smokers, but smoking protects against ulcerative colitis.</a:t>
            </a:r>
            <a:endParaRPr lang="en-US" dirty="0"/>
          </a:p>
        </p:txBody>
      </p:sp>
    </p:spTree>
    <p:extLst>
      <p:ext uri="{BB962C8B-B14F-4D97-AF65-F5344CB8AC3E}">
        <p14:creationId xmlns:p14="http://schemas.microsoft.com/office/powerpoint/2010/main" val="29808145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97394D9-EFDE-DFCE-7400-529F034EC766}"/>
              </a:ext>
            </a:extLst>
          </p:cNvPr>
          <p:cNvSpPr>
            <a:spLocks noGrp="1"/>
          </p:cNvSpPr>
          <p:nvPr>
            <p:ph idx="1"/>
          </p:nvPr>
        </p:nvSpPr>
        <p:spPr>
          <a:xfrm>
            <a:off x="492210" y="943259"/>
            <a:ext cx="4702479" cy="3880773"/>
          </a:xfrm>
        </p:spPr>
        <p:txBody>
          <a:bodyPr>
            <a:normAutofit fontScale="92500" lnSpcReduction="10000"/>
          </a:bodyPr>
          <a:lstStyle/>
          <a:p>
            <a:pPr algn="l"/>
            <a:r>
              <a:rPr lang="en-US" sz="1800" b="0" i="0" u="none" strike="noStrike" baseline="0" dirty="0">
                <a:latin typeface="STIXTwoText"/>
              </a:rPr>
              <a:t>The digestive tract is a long muscular tube that moves food and accumulated secretions from the mouth to the anus.</a:t>
            </a:r>
          </a:p>
          <a:p>
            <a:pPr algn="l"/>
            <a:r>
              <a:rPr lang="en-US" sz="1800" b="0" i="0" u="none" strike="noStrike" baseline="0" dirty="0">
                <a:latin typeface="STIXTwoText"/>
              </a:rPr>
              <a:t>Protein, fats, carbohydrates, vitamins, minerals, water, and orally ingested drugs (prescription and nonprescription) are digested in this tract.</a:t>
            </a:r>
          </a:p>
          <a:p>
            <a:pPr algn="l"/>
            <a:r>
              <a:rPr lang="en-US" dirty="0">
                <a:latin typeface="STIXTwoText"/>
              </a:rPr>
              <a:t>D</a:t>
            </a:r>
            <a:r>
              <a:rPr lang="en-US" sz="1800" b="0" i="0" u="none" strike="noStrike" baseline="0" dirty="0">
                <a:latin typeface="STIXTwoText"/>
              </a:rPr>
              <a:t>igestive process depends on the hydrolysis of large nonabsorbable molecules into smaller absorbable molecules through secreted enzymes and the absorption of substances through the epithelial lining of the digestive tract.</a:t>
            </a:r>
          </a:p>
          <a:p>
            <a:pPr algn="l"/>
            <a:r>
              <a:rPr lang="en-US" dirty="0">
                <a:latin typeface="STIXTwoText"/>
              </a:rPr>
              <a:t>E</a:t>
            </a:r>
            <a:r>
              <a:rPr lang="en-US" sz="1800" b="0" i="0" u="none" strike="noStrike" baseline="0" dirty="0">
                <a:latin typeface="STIXTwoText"/>
              </a:rPr>
              <a:t>sophagus, stomach, small intestine, large </a:t>
            </a:r>
            <a:r>
              <a:rPr lang="en-US" sz="1800" b="0" i="0" u="none" strike="noStrike" baseline="0" dirty="0" err="1">
                <a:latin typeface="STIXTwoText"/>
              </a:rPr>
              <a:t>intestine,and</a:t>
            </a:r>
            <a:r>
              <a:rPr lang="en-US" sz="1800" b="0" i="0" u="none" strike="noStrike" baseline="0" dirty="0">
                <a:latin typeface="STIXTwoText"/>
              </a:rPr>
              <a:t> hepatobiliary tree.</a:t>
            </a:r>
            <a:endParaRPr lang="en-US" dirty="0"/>
          </a:p>
        </p:txBody>
      </p:sp>
      <p:pic>
        <p:nvPicPr>
          <p:cNvPr id="5" name="Picture 4">
            <a:extLst>
              <a:ext uri="{FF2B5EF4-FFF2-40B4-BE49-F238E27FC236}">
                <a16:creationId xmlns:a16="http://schemas.microsoft.com/office/drawing/2014/main" id="{432D7EA4-0B49-0EE4-196A-05D3D3F107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0371" y="1382265"/>
            <a:ext cx="4449266" cy="3565593"/>
          </a:xfrm>
          <a:prstGeom prst="rect">
            <a:avLst/>
          </a:prstGeom>
        </p:spPr>
      </p:pic>
    </p:spTree>
    <p:extLst>
      <p:ext uri="{BB962C8B-B14F-4D97-AF65-F5344CB8AC3E}">
        <p14:creationId xmlns:p14="http://schemas.microsoft.com/office/powerpoint/2010/main" val="31062972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C3FD-95B1-D5C7-F980-8EAE1C9A362C}"/>
              </a:ext>
            </a:extLst>
          </p:cNvPr>
          <p:cNvSpPr>
            <a:spLocks noGrp="1"/>
          </p:cNvSpPr>
          <p:nvPr>
            <p:ph type="title"/>
          </p:nvPr>
        </p:nvSpPr>
        <p:spPr>
          <a:xfrm>
            <a:off x="677334" y="609600"/>
            <a:ext cx="8596668" cy="607730"/>
          </a:xfrm>
        </p:spPr>
        <p:txBody>
          <a:bodyPr/>
          <a:lstStyle/>
          <a:p>
            <a:r>
              <a:rPr lang="en-US" sz="1800" b="1" i="0" u="none" strike="noStrike" baseline="0" dirty="0">
                <a:latin typeface="AdvOT0a81dd96.B"/>
              </a:rPr>
              <a:t>PATHOPHYSIOLOGY AND COMPLICATIONS</a:t>
            </a:r>
            <a:endParaRPr lang="en-US" b="1" dirty="0"/>
          </a:p>
        </p:txBody>
      </p:sp>
      <p:sp>
        <p:nvSpPr>
          <p:cNvPr id="3" name="Content Placeholder 2">
            <a:extLst>
              <a:ext uri="{FF2B5EF4-FFF2-40B4-BE49-F238E27FC236}">
                <a16:creationId xmlns:a16="http://schemas.microsoft.com/office/drawing/2014/main" id="{A9142C11-2407-CF59-87B0-A473DC7B4625}"/>
              </a:ext>
            </a:extLst>
          </p:cNvPr>
          <p:cNvSpPr>
            <a:spLocks noGrp="1"/>
          </p:cNvSpPr>
          <p:nvPr>
            <p:ph idx="1"/>
          </p:nvPr>
        </p:nvSpPr>
        <p:spPr>
          <a:xfrm>
            <a:off x="677334" y="1273429"/>
            <a:ext cx="5285900" cy="4767934"/>
          </a:xfrm>
        </p:spPr>
        <p:txBody>
          <a:bodyPr/>
          <a:lstStyle/>
          <a:p>
            <a:pPr algn="l"/>
            <a:r>
              <a:rPr lang="en-US" sz="1800" b="0" i="0" u="none" strike="noStrike" baseline="0" dirty="0">
                <a:latin typeface="AdvOTbc475f09"/>
              </a:rPr>
              <a:t>Targets the large intestine characterized by </a:t>
            </a:r>
            <a:r>
              <a:rPr lang="en-US" sz="1800" b="1" i="0" u="none" strike="noStrike" baseline="0" dirty="0">
                <a:latin typeface="AdvOTbc475f09"/>
              </a:rPr>
              <a:t>remissions and exacerbations</a:t>
            </a:r>
            <a:r>
              <a:rPr lang="en-US" sz="1800" b="0" i="0" u="none" strike="noStrike" baseline="0" dirty="0">
                <a:latin typeface="AdvOTbc475f09"/>
              </a:rPr>
              <a:t>.</a:t>
            </a:r>
          </a:p>
          <a:p>
            <a:pPr algn="l"/>
            <a:r>
              <a:rPr lang="en-US" sz="1800" b="0" i="0" u="none" strike="noStrike" baseline="0" dirty="0">
                <a:latin typeface="AdvOTbc475f09"/>
              </a:rPr>
              <a:t>Persistent disease causes epithelial erosions and hemorrhage, </a:t>
            </a:r>
            <a:r>
              <a:rPr lang="en-US" sz="1800" b="0" i="0" u="none" strike="noStrike" baseline="0" dirty="0" err="1">
                <a:latin typeface="AdvOTbc475f09"/>
              </a:rPr>
              <a:t>pseudopolyp</a:t>
            </a:r>
            <a:r>
              <a:rPr lang="en-US" sz="1800" b="0" i="0" u="none" strike="noStrike" baseline="0" dirty="0">
                <a:latin typeface="AdvOTbc475f09"/>
              </a:rPr>
              <a:t> formation, crypt abscesses, and submucosal </a:t>
            </a:r>
            <a:r>
              <a:rPr lang="en-US" sz="1800" b="0" i="0" u="none" strike="noStrike" baseline="0" dirty="0">
                <a:latin typeface="AdvOTbc475f09+fb"/>
              </a:rPr>
              <a:t>fi</a:t>
            </a:r>
            <a:r>
              <a:rPr lang="en-US" sz="1800" b="0" i="0" u="none" strike="noStrike" baseline="0" dirty="0">
                <a:latin typeface="AdvOTbc475f09"/>
              </a:rPr>
              <a:t>brosis. Chronic deposition of </a:t>
            </a:r>
            <a:r>
              <a:rPr lang="en-US" sz="1800" b="0" i="0" u="none" strike="noStrike" baseline="0" dirty="0">
                <a:latin typeface="AdvOTbc475f09+fb"/>
              </a:rPr>
              <a:t>fi</a:t>
            </a:r>
            <a:r>
              <a:rPr lang="en-US" sz="1800" b="0" i="0" u="none" strike="noStrike" baseline="0" dirty="0">
                <a:latin typeface="AdvOTbc475f09"/>
              </a:rPr>
              <a:t>brous tissue may lead to </a:t>
            </a:r>
            <a:r>
              <a:rPr lang="en-US" sz="1800" b="0" i="0" u="none" strike="noStrike" baseline="0" dirty="0">
                <a:latin typeface="AdvOTbc475f09+fb"/>
              </a:rPr>
              <a:t>fi</a:t>
            </a:r>
            <a:r>
              <a:rPr lang="en-US" sz="1800" b="0" i="0" u="none" strike="noStrike" baseline="0" dirty="0">
                <a:latin typeface="AdvOTbc475f09"/>
              </a:rPr>
              <a:t>brotic shortening, thickening, and narrowing of the colon.</a:t>
            </a:r>
          </a:p>
          <a:p>
            <a:pPr algn="l"/>
            <a:r>
              <a:rPr lang="en-US" b="1" dirty="0">
                <a:solidFill>
                  <a:srgbClr val="FF0000"/>
                </a:solidFill>
                <a:latin typeface="AdvOTbc475f09"/>
              </a:rPr>
              <a:t>D</a:t>
            </a:r>
            <a:r>
              <a:rPr lang="en-US" sz="1800" b="1" i="0" u="none" strike="noStrike" baseline="0" dirty="0">
                <a:solidFill>
                  <a:srgbClr val="FF0000"/>
                </a:solidFill>
                <a:latin typeface="AdvOTbc475f09"/>
              </a:rPr>
              <a:t>ysplastic changes (predisposing patients to carcinoma)</a:t>
            </a:r>
            <a:endParaRPr lang="en-US" b="1" dirty="0">
              <a:solidFill>
                <a:srgbClr val="FF0000"/>
              </a:solidFill>
              <a:latin typeface="AdvOTbc475f09"/>
            </a:endParaRPr>
          </a:p>
          <a:p>
            <a:pPr algn="l"/>
            <a:r>
              <a:rPr lang="en-US" sz="1800" b="0" i="0" u="none" strike="noStrike" baseline="0" dirty="0">
                <a:latin typeface="AdvOTbc475f09"/>
              </a:rPr>
              <a:t>Crohn</a:t>
            </a:r>
            <a:r>
              <a:rPr lang="en-US" sz="1800" b="0" i="0" u="none" strike="noStrike" baseline="0" dirty="0">
                <a:latin typeface="AdvOTbc475f09+20"/>
              </a:rPr>
              <a:t>’</a:t>
            </a:r>
            <a:r>
              <a:rPr lang="en-US" sz="1800" b="0" i="0" u="none" strike="noStrike" baseline="0" dirty="0">
                <a:latin typeface="AdvOTbc475f09"/>
              </a:rPr>
              <a:t>s disease is a chronic, relapsing idiopathic disease that is characterized by segmental distribution of intestinal mucosal ulcers (so-called </a:t>
            </a:r>
            <a:r>
              <a:rPr lang="en-US" sz="1800" b="0" i="0" u="none" strike="noStrike" baseline="0" dirty="0">
                <a:latin typeface="AdvOTbc475f09+20"/>
              </a:rPr>
              <a:t>“</a:t>
            </a:r>
            <a:r>
              <a:rPr lang="en-US" sz="1800" b="0" i="0" u="none" strike="noStrike" baseline="0" dirty="0">
                <a:latin typeface="AdvOTbc475f09"/>
              </a:rPr>
              <a:t>skip lesions</a:t>
            </a:r>
            <a:r>
              <a:rPr lang="en-US" sz="1800" b="0" i="0" u="none" strike="noStrike" baseline="0" dirty="0">
                <a:latin typeface="AdvOTbc475f09+20"/>
              </a:rPr>
              <a:t>”</a:t>
            </a:r>
            <a:r>
              <a:rPr lang="en-US" sz="1800" b="0" i="0" u="none" strike="noStrike" baseline="0" dirty="0">
                <a:latin typeface="AdvOTbc475f09"/>
              </a:rPr>
              <a:t>) interrupted by normal-appearing mucosa.</a:t>
            </a:r>
          </a:p>
          <a:p>
            <a:pPr algn="l"/>
            <a:endParaRPr lang="en-US" dirty="0"/>
          </a:p>
        </p:txBody>
      </p:sp>
      <p:pic>
        <p:nvPicPr>
          <p:cNvPr id="5" name="Picture 4">
            <a:extLst>
              <a:ext uri="{FF2B5EF4-FFF2-40B4-BE49-F238E27FC236}">
                <a16:creationId xmlns:a16="http://schemas.microsoft.com/office/drawing/2014/main" id="{C60BFD5F-22AE-6F32-004C-4B1FA1C755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48404" y="1273429"/>
            <a:ext cx="4257675" cy="3190875"/>
          </a:xfrm>
          <a:prstGeom prst="rect">
            <a:avLst/>
          </a:prstGeom>
        </p:spPr>
      </p:pic>
    </p:spTree>
    <p:extLst>
      <p:ext uri="{BB962C8B-B14F-4D97-AF65-F5344CB8AC3E}">
        <p14:creationId xmlns:p14="http://schemas.microsoft.com/office/powerpoint/2010/main" val="12874111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A4B17-8E5C-3C5E-41A5-7E75CB876B3E}"/>
              </a:ext>
            </a:extLst>
          </p:cNvPr>
          <p:cNvSpPr>
            <a:spLocks noGrp="1"/>
          </p:cNvSpPr>
          <p:nvPr>
            <p:ph type="title"/>
          </p:nvPr>
        </p:nvSpPr>
        <p:spPr>
          <a:xfrm>
            <a:off x="677334" y="609600"/>
            <a:ext cx="8596668" cy="562852"/>
          </a:xfrm>
        </p:spPr>
        <p:txBody>
          <a:bodyPr/>
          <a:lstStyle/>
          <a:p>
            <a:pPr algn="ctr"/>
            <a:r>
              <a:rPr lang="en-US" sz="1800" b="1" i="0" u="none" strike="noStrike" baseline="0" dirty="0">
                <a:latin typeface="AdvOT0a81dd96.B"/>
              </a:rPr>
              <a:t>CLINICAL PRESENTATION</a:t>
            </a:r>
            <a:endParaRPr lang="en-US" b="1" dirty="0"/>
          </a:p>
        </p:txBody>
      </p:sp>
      <p:pic>
        <p:nvPicPr>
          <p:cNvPr id="5" name="Content Placeholder 4">
            <a:extLst>
              <a:ext uri="{FF2B5EF4-FFF2-40B4-BE49-F238E27FC236}">
                <a16:creationId xmlns:a16="http://schemas.microsoft.com/office/drawing/2014/main" id="{C445022F-AE53-ACA9-BCF6-814807C7849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23441" y="1297698"/>
            <a:ext cx="5336926" cy="4796180"/>
          </a:xfrm>
        </p:spPr>
      </p:pic>
    </p:spTree>
    <p:extLst>
      <p:ext uri="{BB962C8B-B14F-4D97-AF65-F5344CB8AC3E}">
        <p14:creationId xmlns:p14="http://schemas.microsoft.com/office/powerpoint/2010/main" val="15715139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DD6636-0733-0392-384C-1C9E61331AC5}"/>
              </a:ext>
            </a:extLst>
          </p:cNvPr>
          <p:cNvSpPr>
            <a:spLocks noGrp="1"/>
          </p:cNvSpPr>
          <p:nvPr>
            <p:ph type="title"/>
          </p:nvPr>
        </p:nvSpPr>
        <p:spPr>
          <a:xfrm>
            <a:off x="677334" y="609600"/>
            <a:ext cx="8596668" cy="562852"/>
          </a:xfrm>
        </p:spPr>
        <p:txBody>
          <a:bodyPr/>
          <a:lstStyle/>
          <a:p>
            <a:r>
              <a:rPr lang="en-US" sz="1800" b="1" i="0" u="none" strike="noStrike" baseline="0" dirty="0">
                <a:latin typeface="AdvOT0a81dd96.B"/>
              </a:rPr>
              <a:t>LABORATORY AND DIAGNOSTIC FINDINGS</a:t>
            </a:r>
            <a:endParaRPr lang="en-US" b="1" dirty="0"/>
          </a:p>
        </p:txBody>
      </p:sp>
      <p:sp>
        <p:nvSpPr>
          <p:cNvPr id="3" name="Content Placeholder 2">
            <a:extLst>
              <a:ext uri="{FF2B5EF4-FFF2-40B4-BE49-F238E27FC236}">
                <a16:creationId xmlns:a16="http://schemas.microsoft.com/office/drawing/2014/main" id="{BFFA2943-6C29-8F11-1381-8002B2E8AE2C}"/>
              </a:ext>
            </a:extLst>
          </p:cNvPr>
          <p:cNvSpPr>
            <a:spLocks noGrp="1"/>
          </p:cNvSpPr>
          <p:nvPr>
            <p:ph idx="1"/>
          </p:nvPr>
        </p:nvSpPr>
        <p:spPr/>
        <p:txBody>
          <a:bodyPr/>
          <a:lstStyle/>
          <a:p>
            <a:pPr algn="l"/>
            <a:r>
              <a:rPr lang="en-US" sz="1800" b="0" i="0" u="none" strike="noStrike" baseline="0" dirty="0">
                <a:latin typeface="AdvOTbc475f09"/>
              </a:rPr>
              <a:t>The diagnosis of IBD is based primarily on clinical </a:t>
            </a:r>
            <a:r>
              <a:rPr lang="en-US" sz="1800" b="0" i="0" u="none" strike="noStrike" baseline="0" dirty="0">
                <a:latin typeface="AdvOTbc475f09+fb"/>
              </a:rPr>
              <a:t>fi</a:t>
            </a:r>
            <a:r>
              <a:rPr lang="en-US" sz="1800" b="0" i="0" u="none" strike="noStrike" baseline="0" dirty="0">
                <a:latin typeface="AdvOTbc475f09"/>
              </a:rPr>
              <a:t>nding results of </a:t>
            </a:r>
            <a:r>
              <a:rPr lang="en-US" sz="1800" b="1" i="0" u="none" strike="noStrike" baseline="0" dirty="0">
                <a:latin typeface="AdvOTbc475f09"/>
              </a:rPr>
              <a:t>endoscopy</a:t>
            </a:r>
            <a:r>
              <a:rPr lang="en-US" sz="1800" b="0" i="0" u="none" strike="noStrike" baseline="0" dirty="0">
                <a:latin typeface="AdvOTbc475f09"/>
              </a:rPr>
              <a:t> and </a:t>
            </a:r>
            <a:r>
              <a:rPr lang="en-US" sz="1800" b="1" i="0" u="none" strike="noStrike" baseline="0" dirty="0">
                <a:latin typeface="AdvOTbc475f09"/>
              </a:rPr>
              <a:t>biopsy</a:t>
            </a:r>
            <a:r>
              <a:rPr lang="en-US" sz="1800" b="0" i="0" u="none" strike="noStrike" baseline="0" dirty="0">
                <a:latin typeface="AdvOTbc475f09"/>
              </a:rPr>
              <a:t>, and observations on histopathologic examination of intestinal mucosa.</a:t>
            </a:r>
          </a:p>
          <a:p>
            <a:pPr algn="l"/>
            <a:endParaRPr lang="en-US" dirty="0"/>
          </a:p>
        </p:txBody>
      </p:sp>
      <p:pic>
        <p:nvPicPr>
          <p:cNvPr id="5" name="Picture 4">
            <a:extLst>
              <a:ext uri="{FF2B5EF4-FFF2-40B4-BE49-F238E27FC236}">
                <a16:creationId xmlns:a16="http://schemas.microsoft.com/office/drawing/2014/main" id="{C961C491-0C6A-8C4B-5756-106988F464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74738" y="3220327"/>
            <a:ext cx="4400550" cy="2762250"/>
          </a:xfrm>
          <a:prstGeom prst="rect">
            <a:avLst/>
          </a:prstGeom>
        </p:spPr>
      </p:pic>
    </p:spTree>
    <p:extLst>
      <p:ext uri="{BB962C8B-B14F-4D97-AF65-F5344CB8AC3E}">
        <p14:creationId xmlns:p14="http://schemas.microsoft.com/office/powerpoint/2010/main" val="25580898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92F0A-3AED-49A7-7269-A8F9858BE346}"/>
              </a:ext>
            </a:extLst>
          </p:cNvPr>
          <p:cNvSpPr>
            <a:spLocks noGrp="1"/>
          </p:cNvSpPr>
          <p:nvPr>
            <p:ph type="title"/>
          </p:nvPr>
        </p:nvSpPr>
        <p:spPr>
          <a:xfrm>
            <a:off x="677334" y="609600"/>
            <a:ext cx="8596668" cy="759195"/>
          </a:xfrm>
        </p:spPr>
        <p:txBody>
          <a:bodyPr/>
          <a:lstStyle/>
          <a:p>
            <a:pPr algn="ctr"/>
            <a:r>
              <a:rPr lang="en-US" sz="1800" b="1" i="0" u="none" strike="noStrike" baseline="0" dirty="0">
                <a:latin typeface="AdvOT0a81dd96.B"/>
              </a:rPr>
              <a:t>MEDICAL MANAGEMENT</a:t>
            </a:r>
            <a:endParaRPr lang="en-US" b="1" dirty="0"/>
          </a:p>
        </p:txBody>
      </p:sp>
      <p:sp>
        <p:nvSpPr>
          <p:cNvPr id="3" name="Content Placeholder 2">
            <a:extLst>
              <a:ext uri="{FF2B5EF4-FFF2-40B4-BE49-F238E27FC236}">
                <a16:creationId xmlns:a16="http://schemas.microsoft.com/office/drawing/2014/main" id="{A5820A4F-3722-E98B-29D1-9ED1EDA700E3}"/>
              </a:ext>
            </a:extLst>
          </p:cNvPr>
          <p:cNvSpPr>
            <a:spLocks noGrp="1"/>
          </p:cNvSpPr>
          <p:nvPr>
            <p:ph idx="1"/>
          </p:nvPr>
        </p:nvSpPr>
        <p:spPr>
          <a:xfrm>
            <a:off x="677334" y="1279039"/>
            <a:ext cx="8596668" cy="4762324"/>
          </a:xfrm>
        </p:spPr>
        <p:txBody>
          <a:bodyPr>
            <a:normAutofit lnSpcReduction="10000"/>
          </a:bodyPr>
          <a:lstStyle/>
          <a:p>
            <a:pPr algn="l"/>
            <a:r>
              <a:rPr lang="en-US" sz="1800" b="0" i="0" u="none" strike="noStrike" baseline="0" dirty="0">
                <a:latin typeface="AdvOTbc475f09"/>
              </a:rPr>
              <a:t>Drugs </a:t>
            </a:r>
            <a:r>
              <a:rPr lang="en-US" sz="1800" b="0" i="1" u="none" strike="noStrike" baseline="0" dirty="0">
                <a:latin typeface="AdvOTbc475f09"/>
              </a:rPr>
              <a:t>containing 5-ASA </a:t>
            </a:r>
            <a:r>
              <a:rPr lang="en-US" sz="1800" b="0" i="0" u="none" strike="noStrike" baseline="0" dirty="0">
                <a:latin typeface="AdvOTbc475f09"/>
              </a:rPr>
              <a:t>remain the mainstay of treatment for ulcerative colitis and play a small role in management of Crohn</a:t>
            </a:r>
            <a:r>
              <a:rPr lang="en-US" sz="1800" b="0" i="0" u="none" strike="noStrike" baseline="0" dirty="0">
                <a:latin typeface="AdvOTbc475f09+20"/>
              </a:rPr>
              <a:t>’</a:t>
            </a:r>
            <a:r>
              <a:rPr lang="en-US" sz="1800" b="0" i="0" u="none" strike="noStrike" baseline="0" dirty="0">
                <a:latin typeface="AdvOTbc475f09"/>
              </a:rPr>
              <a:t>s disease.</a:t>
            </a:r>
          </a:p>
          <a:p>
            <a:pPr algn="l"/>
            <a:r>
              <a:rPr lang="en-US" sz="1800" b="0" i="1" u="none" strike="noStrike" baseline="0" dirty="0">
                <a:latin typeface="AdvOTbc475f09"/>
              </a:rPr>
              <a:t>Corticosteroids</a:t>
            </a:r>
            <a:r>
              <a:rPr lang="en-US" sz="1800" b="0" i="0" u="none" strike="noStrike" baseline="0" dirty="0">
                <a:latin typeface="AdvOTbc475f09"/>
              </a:rPr>
              <a:t> often are combined with sulfasalazine to induce remission in patients who are experiencing </a:t>
            </a:r>
            <a:r>
              <a:rPr lang="en-US" sz="1800" b="0" i="0" u="none" strike="noStrike" baseline="0" dirty="0">
                <a:latin typeface="AdvOTbc475f09+fb"/>
              </a:rPr>
              <a:t>fl</a:t>
            </a:r>
            <a:r>
              <a:rPr lang="en-US" sz="1800" b="0" i="0" u="none" strike="noStrike" baseline="0" dirty="0">
                <a:latin typeface="AdvOTbc475f09"/>
              </a:rPr>
              <a:t>are-ups.</a:t>
            </a:r>
          </a:p>
          <a:p>
            <a:pPr algn="l"/>
            <a:r>
              <a:rPr lang="en-US" sz="1800" b="0" i="1" u="none" strike="noStrike" baseline="0" dirty="0">
                <a:latin typeface="AdvOTbc475f09"/>
              </a:rPr>
              <a:t>Immunomodulators</a:t>
            </a:r>
            <a:r>
              <a:rPr lang="en-US" sz="1800" b="0" i="0" u="none" strike="noStrike" baseline="0" dirty="0">
                <a:latin typeface="AdvOTbc475f09"/>
              </a:rPr>
              <a:t> are used in patients who have active disease that is unresponsive to corticosteroids and in corticosteroid-dependent patients to reduce the amount of steroid needed.</a:t>
            </a:r>
          </a:p>
          <a:p>
            <a:pPr algn="l"/>
            <a:r>
              <a:rPr lang="en-US" sz="1800" b="0" i="0" u="none" strike="noStrike" baseline="0" dirty="0">
                <a:latin typeface="AdvOTbc475f09"/>
              </a:rPr>
              <a:t>Several </a:t>
            </a:r>
            <a:r>
              <a:rPr lang="en-US" sz="1800" b="0" i="1" u="none" strike="noStrike" baseline="0" dirty="0">
                <a:latin typeface="AdvOTbc475f09"/>
              </a:rPr>
              <a:t>biologics</a:t>
            </a:r>
            <a:r>
              <a:rPr lang="en-US" sz="1800" b="0" i="0" u="none" strike="noStrike" baseline="0" dirty="0">
                <a:latin typeface="AdvOTbc475f09"/>
              </a:rPr>
              <a:t> are used to manage IBD and their use is generally reserved for severe disease (more than one relapse per year) that is refractory to other drugs and for maintenance of remission.</a:t>
            </a:r>
          </a:p>
          <a:p>
            <a:pPr algn="l"/>
            <a:r>
              <a:rPr lang="en-US" sz="1800" b="0" i="1" u="none" strike="noStrike" baseline="0" dirty="0">
                <a:latin typeface="AdvOTbc475f09"/>
              </a:rPr>
              <a:t>Antibiotics</a:t>
            </a:r>
            <a:r>
              <a:rPr lang="en-US" sz="1800" b="0" i="0" u="none" strike="noStrike" baseline="0" dirty="0">
                <a:latin typeface="AdvOTbc475f09"/>
              </a:rPr>
              <a:t> have been used for treatment of active Crohn</a:t>
            </a:r>
            <a:r>
              <a:rPr lang="en-US" sz="1800" b="0" i="0" u="none" strike="noStrike" baseline="0" dirty="0">
                <a:latin typeface="AdvOTbc475f09+20"/>
              </a:rPr>
              <a:t>’</a:t>
            </a:r>
            <a:r>
              <a:rPr lang="en-US" sz="1800" b="0" i="0" u="none" strike="noStrike" baseline="0" dirty="0">
                <a:latin typeface="AdvOTbc475f09"/>
              </a:rPr>
              <a:t>s disease (e.g., abscesses) and to maintain remission.</a:t>
            </a:r>
          </a:p>
          <a:p>
            <a:pPr algn="l"/>
            <a:r>
              <a:rPr lang="en-US" sz="1800" b="0" i="1" u="none" strike="noStrike" baseline="0" dirty="0">
                <a:latin typeface="AdvOTbc475f09"/>
              </a:rPr>
              <a:t>Surgery</a:t>
            </a:r>
            <a:r>
              <a:rPr lang="en-US" sz="1800" b="0" i="0" u="none" strike="noStrike" baseline="0" dirty="0">
                <a:latin typeface="AdvOTbc475f09"/>
              </a:rPr>
              <a:t> is recommended for severe cases of IBD that do not respond to corticosteroids and to manage serious complications (e.g., massive hemorrhage, obstruction, </a:t>
            </a:r>
            <a:r>
              <a:rPr lang="fr-FR" sz="1800" b="0" i="0" u="none" strike="noStrike" baseline="0" dirty="0">
                <a:latin typeface="AdvOTbc475f09"/>
              </a:rPr>
              <a:t>perforation, </a:t>
            </a:r>
            <a:r>
              <a:rPr lang="fr-FR" sz="1800" b="0" i="0" u="none" strike="noStrike" baseline="0" dirty="0" err="1">
                <a:latin typeface="AdvOTbc475f09"/>
              </a:rPr>
              <a:t>toxic</a:t>
            </a:r>
            <a:r>
              <a:rPr lang="fr-FR" sz="1800" b="0" i="0" u="none" strike="noStrike" baseline="0" dirty="0">
                <a:latin typeface="AdvOTbc475f09"/>
              </a:rPr>
              <a:t> </a:t>
            </a:r>
            <a:r>
              <a:rPr lang="fr-FR" sz="1800" b="0" i="0" u="none" strike="noStrike" baseline="0" dirty="0" err="1">
                <a:latin typeface="AdvOTbc475f09"/>
              </a:rPr>
              <a:t>megacolon</a:t>
            </a:r>
            <a:r>
              <a:rPr lang="fr-FR" sz="1800" b="0" i="0" u="none" strike="noStrike" baseline="0" dirty="0">
                <a:latin typeface="AdvOTbc475f09"/>
              </a:rPr>
              <a:t>, </a:t>
            </a:r>
            <a:r>
              <a:rPr lang="fr-FR" sz="1800" b="0" i="0" u="none" strike="noStrike" baseline="0" dirty="0" err="1">
                <a:latin typeface="AdvOTbc475f09"/>
              </a:rPr>
              <a:t>carcinomatous</a:t>
            </a:r>
            <a:r>
              <a:rPr lang="fr-FR" sz="1800" b="0" i="0" u="none" strike="noStrike" baseline="0" dirty="0">
                <a:latin typeface="AdvOTbc475f09"/>
              </a:rPr>
              <a:t> transformation).</a:t>
            </a:r>
            <a:endParaRPr lang="en-US" dirty="0"/>
          </a:p>
        </p:txBody>
      </p:sp>
    </p:spTree>
    <p:extLst>
      <p:ext uri="{BB962C8B-B14F-4D97-AF65-F5344CB8AC3E}">
        <p14:creationId xmlns:p14="http://schemas.microsoft.com/office/powerpoint/2010/main" val="17843216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7630A51D-BAC4-2BA7-7123-427F7DB67FB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99130" y="356319"/>
            <a:ext cx="8411211" cy="5943503"/>
          </a:xfrm>
        </p:spPr>
      </p:pic>
    </p:spTree>
    <p:extLst>
      <p:ext uri="{BB962C8B-B14F-4D97-AF65-F5344CB8AC3E}">
        <p14:creationId xmlns:p14="http://schemas.microsoft.com/office/powerpoint/2010/main" val="41368953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4AFA0-18F1-6DAD-D4AE-7A7D5534A75C}"/>
              </a:ext>
            </a:extLst>
          </p:cNvPr>
          <p:cNvSpPr>
            <a:spLocks noGrp="1"/>
          </p:cNvSpPr>
          <p:nvPr>
            <p:ph type="title"/>
          </p:nvPr>
        </p:nvSpPr>
        <p:spPr>
          <a:xfrm>
            <a:off x="677334" y="609600"/>
            <a:ext cx="8596668" cy="663828"/>
          </a:xfrm>
        </p:spPr>
        <p:txBody>
          <a:bodyPr/>
          <a:lstStyle/>
          <a:p>
            <a:pPr algn="ctr"/>
            <a:r>
              <a:rPr lang="en-US" sz="1800" b="1" i="0" u="none" strike="noStrike" baseline="0" dirty="0">
                <a:latin typeface="AdvOT0a81dd96.B"/>
              </a:rPr>
              <a:t>DENTAL MANAGEMENT</a:t>
            </a:r>
            <a:endParaRPr lang="en-US" b="1" dirty="0"/>
          </a:p>
        </p:txBody>
      </p:sp>
      <p:sp>
        <p:nvSpPr>
          <p:cNvPr id="3" name="Content Placeholder 2">
            <a:extLst>
              <a:ext uri="{FF2B5EF4-FFF2-40B4-BE49-F238E27FC236}">
                <a16:creationId xmlns:a16="http://schemas.microsoft.com/office/drawing/2014/main" id="{C5430AD2-FAE1-8F0D-4B61-C99D73F98570}"/>
              </a:ext>
            </a:extLst>
          </p:cNvPr>
          <p:cNvSpPr>
            <a:spLocks noGrp="1"/>
          </p:cNvSpPr>
          <p:nvPr>
            <p:ph idx="1"/>
          </p:nvPr>
        </p:nvSpPr>
        <p:spPr>
          <a:xfrm>
            <a:off x="677334" y="1408063"/>
            <a:ext cx="8596668" cy="4633299"/>
          </a:xfrm>
        </p:spPr>
        <p:txBody>
          <a:bodyPr/>
          <a:lstStyle/>
          <a:p>
            <a:pPr algn="l"/>
            <a:r>
              <a:rPr lang="en-US" sz="1800" b="0" i="0" u="none" strike="noStrike" baseline="0" dirty="0">
                <a:latin typeface="AdvOTbc475f09"/>
              </a:rPr>
              <a:t>Patients who have </a:t>
            </a:r>
            <a:r>
              <a:rPr lang="en-US" sz="1800" b="0" i="0" u="sng" strike="noStrike" baseline="0" dirty="0">
                <a:latin typeface="AdvOTbc475f09"/>
              </a:rPr>
              <a:t>less than four bowel movements per day </a:t>
            </a:r>
            <a:r>
              <a:rPr lang="en-US" sz="1800" b="0" i="0" u="none" strike="noStrike" baseline="0" dirty="0">
                <a:latin typeface="AdvOTbc475f09"/>
              </a:rPr>
              <a:t>with </a:t>
            </a:r>
            <a:r>
              <a:rPr lang="en-US" sz="1800" b="0" i="0" u="sng" strike="noStrike" baseline="0" dirty="0">
                <a:latin typeface="AdvOTbc475f09"/>
              </a:rPr>
              <a:t>little or no blood</a:t>
            </a:r>
            <a:r>
              <a:rPr lang="en-US" sz="1800" b="0" i="0" u="none" strike="noStrike" baseline="0" dirty="0">
                <a:latin typeface="AdvOTbc475f09"/>
              </a:rPr>
              <a:t>, </a:t>
            </a:r>
            <a:r>
              <a:rPr lang="en-US" sz="1800" b="0" i="0" u="sng" strike="noStrike" baseline="0" dirty="0">
                <a:latin typeface="AdvOTbc475f09"/>
              </a:rPr>
              <a:t>no fever</a:t>
            </a:r>
            <a:r>
              <a:rPr lang="en-US" sz="1800" b="0" i="0" u="none" strike="noStrike" baseline="0" dirty="0">
                <a:latin typeface="AdvOTbc475f09"/>
              </a:rPr>
              <a:t>, </a:t>
            </a:r>
            <a:r>
              <a:rPr lang="en-US" sz="1800" b="0" i="0" u="sng" strike="noStrike" baseline="0" dirty="0">
                <a:latin typeface="AdvOTbc475f09"/>
              </a:rPr>
              <a:t>few symptoms</a:t>
            </a:r>
            <a:r>
              <a:rPr lang="en-US" sz="1800" b="0" i="0" u="none" strike="noStrike" baseline="0" dirty="0">
                <a:latin typeface="AdvOTbc475f09"/>
              </a:rPr>
              <a:t>, and a </a:t>
            </a:r>
            <a:r>
              <a:rPr lang="en-US" sz="1800" b="0" i="0" u="sng" strike="noStrike" baseline="0" dirty="0">
                <a:latin typeface="AdvOTbc475f09"/>
              </a:rPr>
              <a:t>sedimentation rate below 20 mm/h </a:t>
            </a:r>
            <a:r>
              <a:rPr lang="en-US" sz="1800" b="0" i="0" u="none" strike="noStrike" baseline="0" dirty="0">
                <a:latin typeface="AdvOTbc475f09"/>
              </a:rPr>
              <a:t>are considered to have </a:t>
            </a:r>
            <a:r>
              <a:rPr lang="en-US" sz="1800" b="0" i="1" u="none" strike="noStrike" baseline="0" dirty="0">
                <a:latin typeface="AdvOTbc475f09"/>
              </a:rPr>
              <a:t>mild</a:t>
            </a:r>
            <a:r>
              <a:rPr lang="en-US" sz="1800" b="0" i="0" u="none" strike="noStrike" baseline="0" dirty="0">
                <a:latin typeface="AdvOTbc475f09"/>
              </a:rPr>
              <a:t> disease and can receive dental care in the dentist</a:t>
            </a:r>
            <a:r>
              <a:rPr lang="en-US" sz="1800" b="0" i="0" u="none" strike="noStrike" baseline="0" dirty="0">
                <a:latin typeface="AdvOTbc475f09+20"/>
              </a:rPr>
              <a:t>’</a:t>
            </a:r>
            <a:r>
              <a:rPr lang="en-US" sz="1800" b="0" i="0" u="none" strike="noStrike" baseline="0" dirty="0">
                <a:latin typeface="AdvOTbc475f09"/>
              </a:rPr>
              <a:t>s of</a:t>
            </a:r>
            <a:r>
              <a:rPr lang="en-US" sz="1800" b="0" i="0" u="none" strike="noStrike" baseline="0" dirty="0">
                <a:latin typeface="AdvOTbc475f09+fb"/>
              </a:rPr>
              <a:t>fi</a:t>
            </a:r>
            <a:r>
              <a:rPr lang="en-US" sz="1800" b="0" i="0" u="none" strike="noStrike" baseline="0" dirty="0">
                <a:latin typeface="AdvOTbc475f09"/>
              </a:rPr>
              <a:t>ce.</a:t>
            </a:r>
          </a:p>
          <a:p>
            <a:pPr algn="l"/>
            <a:r>
              <a:rPr lang="en-US" sz="1800" b="0" i="0" u="none" strike="noStrike" baseline="0" dirty="0">
                <a:latin typeface="AdvOTbc475f09"/>
              </a:rPr>
              <a:t>Patients with </a:t>
            </a:r>
            <a:r>
              <a:rPr lang="en-US" sz="1800" b="0" i="1" u="none" strike="noStrike" baseline="0" dirty="0">
                <a:latin typeface="AdvOTbc475f09"/>
              </a:rPr>
              <a:t>moderate</a:t>
            </a:r>
            <a:r>
              <a:rPr lang="en-US" sz="1800" b="0" i="0" u="none" strike="noStrike" baseline="0" dirty="0">
                <a:latin typeface="AdvOTbc475f09"/>
              </a:rPr>
              <a:t> disease (i.e., between mild and severe) or severe disease</a:t>
            </a:r>
            <a:r>
              <a:rPr lang="en-US" dirty="0">
                <a:latin typeface="AdvPS44A44B"/>
              </a:rPr>
              <a:t> </a:t>
            </a:r>
            <a:r>
              <a:rPr lang="en-US" sz="1800" b="0" i="0" u="none" strike="noStrike" baseline="0" dirty="0">
                <a:latin typeface="AdvOTbc475f09"/>
              </a:rPr>
              <a:t>the latter de</a:t>
            </a:r>
            <a:r>
              <a:rPr lang="en-US" sz="1800" b="0" i="0" u="none" strike="noStrike" baseline="0" dirty="0">
                <a:latin typeface="AdvOTbc475f09+fb"/>
              </a:rPr>
              <a:t>fi</a:t>
            </a:r>
            <a:r>
              <a:rPr lang="en-US" sz="1800" b="0" i="0" u="none" strike="noStrike" baseline="0" dirty="0">
                <a:latin typeface="AdvOTbc475f09"/>
              </a:rPr>
              <a:t>ned as having </a:t>
            </a:r>
            <a:r>
              <a:rPr lang="en-US" sz="1800" b="0" i="0" u="sng" strike="noStrike" baseline="0" dirty="0">
                <a:latin typeface="AdvOTbc475f09"/>
              </a:rPr>
              <a:t>six or more bowel movements per day with blood</a:t>
            </a:r>
            <a:r>
              <a:rPr lang="en-US" sz="1800" b="0" i="0" u="none" strike="noStrike" baseline="0" dirty="0">
                <a:latin typeface="AdvOTbc475f09"/>
              </a:rPr>
              <a:t>, </a:t>
            </a:r>
            <a:r>
              <a:rPr lang="en-US" sz="1800" b="0" i="0" u="sng" strike="noStrike" baseline="0" dirty="0">
                <a:latin typeface="AdvOTbc475f09"/>
              </a:rPr>
              <a:t>fever</a:t>
            </a:r>
            <a:r>
              <a:rPr lang="en-US" sz="1800" b="0" i="0" u="none" strike="noStrike" baseline="0" dirty="0">
                <a:latin typeface="AdvOTbc475f09"/>
              </a:rPr>
              <a:t>, </a:t>
            </a:r>
            <a:r>
              <a:rPr lang="en-US" sz="1800" b="0" i="0" u="sng" strike="noStrike" baseline="0" dirty="0">
                <a:latin typeface="AdvOTbc475f09"/>
              </a:rPr>
              <a:t>anemia</a:t>
            </a:r>
            <a:r>
              <a:rPr lang="en-US" sz="1800" b="0" i="0" u="none" strike="noStrike" baseline="0" dirty="0">
                <a:latin typeface="AdvOTbc475f09"/>
              </a:rPr>
              <a:t>, and a </a:t>
            </a:r>
            <a:r>
              <a:rPr lang="en-US" sz="1800" b="0" i="0" u="sng" strike="noStrike" baseline="0" dirty="0">
                <a:latin typeface="AdvOTbc475f09"/>
              </a:rPr>
              <a:t>sedimentation rate higher than 30 mm/</a:t>
            </a:r>
            <a:r>
              <a:rPr lang="en-US" sz="1800" b="0" i="0" u="none" strike="noStrike" baseline="0" dirty="0">
                <a:latin typeface="AdvOTbc475f09"/>
              </a:rPr>
              <a:t>h should </a:t>
            </a:r>
            <a:r>
              <a:rPr lang="en-US" sz="1800" b="0" i="1" u="none" strike="noStrike" baseline="0" dirty="0">
                <a:latin typeface="AdvOTbc475f09"/>
              </a:rPr>
              <a:t>defer</a:t>
            </a:r>
            <a:r>
              <a:rPr lang="en-US" sz="1800" b="0" i="0" u="none" strike="noStrike" baseline="0" dirty="0">
                <a:latin typeface="AdvOTbc475f09"/>
              </a:rPr>
              <a:t> elective dental care and be </a:t>
            </a:r>
            <a:r>
              <a:rPr lang="en-US" sz="1800" b="0" i="1" u="none" strike="noStrike" baseline="0" dirty="0">
                <a:latin typeface="AdvOTbc475f09"/>
              </a:rPr>
              <a:t>referred to their physicians</a:t>
            </a:r>
            <a:r>
              <a:rPr lang="en-US" sz="1800" b="0" i="0" u="none" strike="noStrike" baseline="0" dirty="0">
                <a:latin typeface="AdvOTbc475f09"/>
              </a:rPr>
              <a:t>.</a:t>
            </a:r>
          </a:p>
          <a:p>
            <a:pPr algn="l"/>
            <a:r>
              <a:rPr lang="en-US" sz="1800" b="1" i="1" u="none" strike="noStrike" baseline="0" dirty="0">
                <a:latin typeface="AdvOT0a81dd96.B"/>
              </a:rPr>
              <a:t>Antibiotics</a:t>
            </a:r>
            <a:r>
              <a:rPr lang="en-US" dirty="0">
                <a:latin typeface="AdvOTbc475f09"/>
              </a:rPr>
              <a:t>:</a:t>
            </a:r>
          </a:p>
          <a:p>
            <a:pPr marL="0" indent="0" algn="l">
              <a:buNone/>
            </a:pPr>
            <a:r>
              <a:rPr lang="en-US" sz="1800" b="0" i="0" u="none" strike="noStrike" baseline="0" dirty="0">
                <a:latin typeface="AdvOTbc475f09"/>
              </a:rPr>
              <a:t>*low risk</a:t>
            </a:r>
          </a:p>
          <a:p>
            <a:pPr marL="0" indent="0" algn="l">
              <a:buNone/>
            </a:pPr>
            <a:r>
              <a:rPr lang="en-US" sz="1800" b="0" i="0" u="none" strike="noStrike" baseline="0" dirty="0">
                <a:latin typeface="AdvOTbc475f09"/>
              </a:rPr>
              <a:t>*Administration of antibiotics</a:t>
            </a:r>
          </a:p>
          <a:p>
            <a:pPr marL="0" indent="0" algn="l">
              <a:buNone/>
            </a:pPr>
            <a:r>
              <a:rPr lang="en-US" dirty="0">
                <a:latin typeface="AdvOTbc475f09"/>
              </a:rPr>
              <a:t> </a:t>
            </a:r>
            <a:endParaRPr lang="en-US" sz="1800" b="0" i="0" u="none" strike="noStrike" baseline="0" dirty="0">
              <a:latin typeface="AdvOTbc475f09"/>
            </a:endParaRPr>
          </a:p>
        </p:txBody>
      </p:sp>
      <p:pic>
        <p:nvPicPr>
          <p:cNvPr id="5" name="Picture 4">
            <a:extLst>
              <a:ext uri="{FF2B5EF4-FFF2-40B4-BE49-F238E27FC236}">
                <a16:creationId xmlns:a16="http://schemas.microsoft.com/office/drawing/2014/main" id="{FCDD1233-2F04-EFAE-CBCF-EBEDAAA93FCF}"/>
              </a:ext>
            </a:extLst>
          </p:cNvPr>
          <p:cNvPicPr>
            <a:picLocks noChangeAspect="1"/>
          </p:cNvPicPr>
          <p:nvPr/>
        </p:nvPicPr>
        <p:blipFill>
          <a:blip r:embed="rId2">
            <a:extLst>
              <a:ext uri="{28A0092B-C50C-407E-A947-70E740481C1C}">
                <a14:useLocalDpi xmlns:a14="http://schemas.microsoft.com/office/drawing/2010/main" val="0"/>
              </a:ext>
            </a:extLst>
          </a:blip>
          <a:srcRect l="1493" t="3273" r="2328"/>
          <a:stretch/>
        </p:blipFill>
        <p:spPr>
          <a:xfrm>
            <a:off x="4039066" y="3781016"/>
            <a:ext cx="5329327" cy="2467384"/>
          </a:xfrm>
          <a:prstGeom prst="rect">
            <a:avLst/>
          </a:prstGeom>
        </p:spPr>
      </p:pic>
    </p:spTree>
    <p:extLst>
      <p:ext uri="{BB962C8B-B14F-4D97-AF65-F5344CB8AC3E}">
        <p14:creationId xmlns:p14="http://schemas.microsoft.com/office/powerpoint/2010/main" val="10514581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E9986A-2E12-94C2-A157-A9B6150EDEBB}"/>
              </a:ext>
            </a:extLst>
          </p:cNvPr>
          <p:cNvSpPr>
            <a:spLocks noGrp="1"/>
          </p:cNvSpPr>
          <p:nvPr>
            <p:ph idx="1"/>
          </p:nvPr>
        </p:nvSpPr>
        <p:spPr>
          <a:xfrm>
            <a:off x="677334" y="942449"/>
            <a:ext cx="8596668" cy="5098913"/>
          </a:xfrm>
        </p:spPr>
        <p:txBody>
          <a:bodyPr>
            <a:normAutofit/>
          </a:bodyPr>
          <a:lstStyle/>
          <a:p>
            <a:r>
              <a:rPr lang="en-US" sz="1800" b="1" i="0" u="none" strike="noStrike" baseline="0" dirty="0">
                <a:latin typeface="AdvOT0a81dd96.B"/>
              </a:rPr>
              <a:t>Bleeding</a:t>
            </a:r>
            <a:r>
              <a:rPr lang="en-US" sz="1800" b="0" i="0" u="none" strike="noStrike" baseline="0" dirty="0">
                <a:latin typeface="AdvOT0a81dd96.B"/>
              </a:rPr>
              <a:t>:</a:t>
            </a:r>
          </a:p>
          <a:p>
            <a:pPr algn="l"/>
            <a:r>
              <a:rPr lang="en-US" dirty="0"/>
              <a:t>*</a:t>
            </a:r>
            <a:r>
              <a:rPr lang="en-US" i="1" u="sng" dirty="0">
                <a:latin typeface="AdvOTbc475f09"/>
              </a:rPr>
              <a:t>S</a:t>
            </a:r>
            <a:r>
              <a:rPr lang="en-US" sz="1800" b="0" i="1" u="sng" strike="noStrike" baseline="0" dirty="0">
                <a:latin typeface="AdvOTbc475f09"/>
              </a:rPr>
              <a:t>ulfasalazine</a:t>
            </a:r>
            <a:r>
              <a:rPr lang="en-US" sz="1800" b="0" i="0" u="none" strike="noStrike" baseline="0" dirty="0">
                <a:latin typeface="AdvOTbc475f09"/>
              </a:rPr>
              <a:t>: CBC(diff) and Coagulation tests/sulfasalazine is associated with pulmonary, nephrotic, and hematologic abnormalities (i.e., a variety of anemias, leukopenia, and thrombocytopenia).</a:t>
            </a:r>
          </a:p>
          <a:p>
            <a:pPr algn="l"/>
            <a:r>
              <a:rPr lang="en-US" sz="1800" b="0" i="1" u="none" strike="noStrike" baseline="0" dirty="0">
                <a:latin typeface="AdvOTbc475f09"/>
              </a:rPr>
              <a:t>Supplemental corticosteroids </a:t>
            </a:r>
            <a:r>
              <a:rPr lang="en-US" sz="1800" b="0" i="0" u="none" strike="noStrike" baseline="0" dirty="0">
                <a:latin typeface="AdvOTbc475f09"/>
              </a:rPr>
              <a:t>may be required in rare circumstances if the patient</a:t>
            </a:r>
            <a:r>
              <a:rPr lang="en-US" sz="1800" b="0" i="0" u="none" strike="noStrike" baseline="0" dirty="0">
                <a:latin typeface="AdvOTbc475f09+20"/>
              </a:rPr>
              <a:t>’</a:t>
            </a:r>
            <a:r>
              <a:rPr lang="en-US" sz="1800" b="0" i="0" u="none" strike="noStrike" baseline="0" dirty="0">
                <a:latin typeface="AdvOTbc475f09"/>
              </a:rPr>
              <a:t>s health is poor, infection is present, the patient is fearful, and surgery is being performed.</a:t>
            </a:r>
          </a:p>
          <a:p>
            <a:pPr algn="l"/>
            <a:r>
              <a:rPr lang="en-US" sz="1800" b="1" i="0" u="none" strike="noStrike" baseline="0" dirty="0">
                <a:latin typeface="AdvOT0a81dd96.B"/>
              </a:rPr>
              <a:t>Drug Considerations</a:t>
            </a:r>
            <a:r>
              <a:rPr lang="en-US" dirty="0">
                <a:latin typeface="AdvOTbc475f09"/>
              </a:rPr>
              <a:t>:</a:t>
            </a:r>
          </a:p>
          <a:p>
            <a:pPr algn="l"/>
            <a:r>
              <a:rPr lang="en-US" sz="1800" b="0" i="0" u="none" strike="noStrike" baseline="0" dirty="0">
                <a:latin typeface="AdvOTbc475f09"/>
              </a:rPr>
              <a:t>Acetaminophen, COX-2 inhibitor (celecoxib) and a PPI.</a:t>
            </a:r>
          </a:p>
          <a:p>
            <a:pPr algn="l"/>
            <a:r>
              <a:rPr lang="en-US" sz="1800" b="0" i="0" u="none" strike="noStrike" baseline="0" dirty="0">
                <a:latin typeface="AdvOTbc475f09"/>
              </a:rPr>
              <a:t>Immunomodulators (azathioprine and 6-mercaptopurine) are associated with the development of </a:t>
            </a:r>
            <a:r>
              <a:rPr lang="en-US" sz="1800" b="1" i="0" u="none" strike="noStrike" baseline="0" dirty="0">
                <a:latin typeface="AdvOTbc475f09"/>
              </a:rPr>
              <a:t>pancytopenia</a:t>
            </a:r>
            <a:r>
              <a:rPr lang="en-US" sz="1800" b="0" i="0" u="none" strike="noStrike" baseline="0" dirty="0">
                <a:latin typeface="AdvOTbc475f09"/>
              </a:rPr>
              <a:t>.</a:t>
            </a:r>
          </a:p>
          <a:p>
            <a:pPr algn="l"/>
            <a:r>
              <a:rPr lang="en-US" i="1" dirty="0">
                <a:latin typeface="AdvOTbc475f09"/>
              </a:rPr>
              <a:t>A</a:t>
            </a:r>
            <a:r>
              <a:rPr lang="en-US" sz="1800" b="0" i="1" u="none" strike="noStrike" baseline="0" dirty="0">
                <a:latin typeface="AdvOTbc475f09"/>
              </a:rPr>
              <a:t> thorough head and neck examination </a:t>
            </a:r>
            <a:r>
              <a:rPr lang="en-US" sz="1800" b="0" i="0" u="none" strike="noStrike" baseline="0" dirty="0">
                <a:latin typeface="AdvOTbc475f09"/>
              </a:rPr>
              <a:t>should be performed in patients who take these medications because of their </a:t>
            </a:r>
            <a:r>
              <a:rPr lang="en-US" sz="1800" b="1" i="0" u="none" strike="noStrike" baseline="0" dirty="0">
                <a:solidFill>
                  <a:srgbClr val="FF0000"/>
                </a:solidFill>
                <a:latin typeface="AdvOTbc475f09"/>
              </a:rPr>
              <a:t>increased risk for lymphoma and infection (e.g., infectious mononucleosis, reactivation of latent tuberculosis, recurrent herpes).</a:t>
            </a:r>
            <a:endParaRPr lang="en-US" b="1" dirty="0">
              <a:solidFill>
                <a:srgbClr val="FF0000"/>
              </a:solidFill>
              <a:latin typeface="AdvOTbc475f09"/>
            </a:endParaRPr>
          </a:p>
          <a:p>
            <a:pPr algn="l"/>
            <a:endParaRPr lang="en-US" sz="1800" b="0" i="0" u="none" strike="noStrike" baseline="0" dirty="0">
              <a:latin typeface="AdvOTbc475f09"/>
            </a:endParaRPr>
          </a:p>
          <a:p>
            <a:pPr marL="0" indent="0">
              <a:buNone/>
            </a:pPr>
            <a:endParaRPr lang="en-US" sz="1800" b="0" i="0" u="none" strike="noStrike" baseline="0" dirty="0">
              <a:latin typeface="AdvOTbc475f09"/>
            </a:endParaRPr>
          </a:p>
          <a:p>
            <a:pPr marL="0" indent="0">
              <a:buNone/>
            </a:pPr>
            <a:endParaRPr lang="en-US" dirty="0"/>
          </a:p>
        </p:txBody>
      </p:sp>
    </p:spTree>
    <p:extLst>
      <p:ext uri="{BB962C8B-B14F-4D97-AF65-F5344CB8AC3E}">
        <p14:creationId xmlns:p14="http://schemas.microsoft.com/office/powerpoint/2010/main" val="7651575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A1553-E323-0EDB-94B4-12837B1C384B}"/>
              </a:ext>
            </a:extLst>
          </p:cNvPr>
          <p:cNvSpPr>
            <a:spLocks noGrp="1"/>
          </p:cNvSpPr>
          <p:nvPr>
            <p:ph type="title"/>
          </p:nvPr>
        </p:nvSpPr>
        <p:spPr>
          <a:xfrm>
            <a:off x="677334" y="609600"/>
            <a:ext cx="8596668" cy="484314"/>
          </a:xfrm>
        </p:spPr>
        <p:txBody>
          <a:bodyPr/>
          <a:lstStyle/>
          <a:p>
            <a:pPr algn="ctr"/>
            <a:r>
              <a:rPr lang="en-US" sz="1800" b="1" i="0" u="none" strike="noStrike" baseline="0" dirty="0">
                <a:latin typeface="AdvOT0a81dd96.B"/>
              </a:rPr>
              <a:t>Oral Manifestations</a:t>
            </a:r>
            <a:endParaRPr lang="en-US" b="1" dirty="0"/>
          </a:p>
        </p:txBody>
      </p:sp>
      <p:sp>
        <p:nvSpPr>
          <p:cNvPr id="3" name="Content Placeholder 2">
            <a:extLst>
              <a:ext uri="{FF2B5EF4-FFF2-40B4-BE49-F238E27FC236}">
                <a16:creationId xmlns:a16="http://schemas.microsoft.com/office/drawing/2014/main" id="{4E66BF5D-9E1B-4EF1-1EAB-B4E5A92942BD}"/>
              </a:ext>
            </a:extLst>
          </p:cNvPr>
          <p:cNvSpPr>
            <a:spLocks noGrp="1"/>
          </p:cNvSpPr>
          <p:nvPr>
            <p:ph idx="1"/>
          </p:nvPr>
        </p:nvSpPr>
        <p:spPr>
          <a:xfrm>
            <a:off x="677334" y="1469773"/>
            <a:ext cx="8596668" cy="4571590"/>
          </a:xfrm>
        </p:spPr>
        <p:txBody>
          <a:bodyPr>
            <a:normAutofit/>
          </a:bodyPr>
          <a:lstStyle/>
          <a:p>
            <a:pPr algn="l"/>
            <a:r>
              <a:rPr lang="en-US" sz="1800" b="1" i="0" u="none" strike="noStrike" baseline="0" dirty="0">
                <a:solidFill>
                  <a:srgbClr val="000000"/>
                </a:solidFill>
                <a:latin typeface="AdvOTbc475f09"/>
              </a:rPr>
              <a:t>Aphthous-like lesions </a:t>
            </a:r>
            <a:r>
              <a:rPr lang="en-US" sz="1800" b="0" i="0" u="none" strike="noStrike" baseline="0" dirty="0">
                <a:solidFill>
                  <a:srgbClr val="000000"/>
                </a:solidFill>
                <a:latin typeface="AdvOTbc475f09"/>
              </a:rPr>
              <a:t>occur in up to 20% of patients with ulcerative colitis . Oral lesions erupt generally during GI </a:t>
            </a:r>
            <a:r>
              <a:rPr lang="en-US" sz="1800" b="0" i="0" u="none" strike="noStrike" baseline="0" dirty="0">
                <a:solidFill>
                  <a:srgbClr val="000000"/>
                </a:solidFill>
                <a:latin typeface="AdvOTbc475f09+fb"/>
              </a:rPr>
              <a:t>fl</a:t>
            </a:r>
            <a:r>
              <a:rPr lang="en-US" sz="1800" b="0" i="0" u="none" strike="noStrike" baseline="0" dirty="0">
                <a:solidFill>
                  <a:srgbClr val="000000"/>
                </a:solidFill>
                <a:latin typeface="AdvOTbc475f09"/>
              </a:rPr>
              <a:t>are-ups.</a:t>
            </a:r>
            <a:r>
              <a:rPr lang="en-US" sz="1800" b="0" i="0" u="none" strike="noStrike" baseline="0" dirty="0">
                <a:latin typeface="AdvOTbc475f09"/>
              </a:rPr>
              <a:t> Mildly painful and may be of the major or minor variety. They typically are located on the alveolar, labial, and buccal mucosa, as well as the soft palate, uvula, and retromolar trigone, and they may be dif</a:t>
            </a:r>
            <a:r>
              <a:rPr lang="en-US" sz="1800" b="0" i="0" u="none" strike="noStrike" baseline="0" dirty="0">
                <a:latin typeface="AdvOTbc475f09+fb"/>
              </a:rPr>
              <a:t>fi</a:t>
            </a:r>
            <a:r>
              <a:rPr lang="en-US" sz="1800" b="0" i="0" u="none" strike="noStrike" baseline="0" dirty="0">
                <a:latin typeface="AdvOTbc475f09"/>
              </a:rPr>
              <a:t>cult to distinguish from aphthous lesions.</a:t>
            </a:r>
          </a:p>
          <a:p>
            <a:pPr algn="l"/>
            <a:r>
              <a:rPr lang="en-US" sz="1800" b="1" i="0" u="none" strike="noStrike" baseline="0" dirty="0" err="1">
                <a:latin typeface="AdvOT638a931c.I"/>
              </a:rPr>
              <a:t>Pyostomatitis</a:t>
            </a:r>
            <a:r>
              <a:rPr lang="en-US" sz="1800" b="1" i="0" u="none" strike="noStrike" baseline="0" dirty="0">
                <a:latin typeface="AdvOT638a931c.I"/>
              </a:rPr>
              <a:t> </a:t>
            </a:r>
            <a:r>
              <a:rPr lang="en-US" sz="1800" b="1" i="0" u="none" strike="noStrike" baseline="0" dirty="0" err="1">
                <a:latin typeface="AdvOT638a931c.I"/>
              </a:rPr>
              <a:t>vegetans</a:t>
            </a:r>
            <a:r>
              <a:rPr lang="en-US" sz="1800" b="1" i="0" u="none" strike="noStrike" baseline="0" dirty="0">
                <a:latin typeface="AdvOT638a931c.I"/>
              </a:rPr>
              <a:t>: </a:t>
            </a:r>
            <a:r>
              <a:rPr lang="en-US" sz="1800" b="0" i="0" u="none" strike="noStrike" baseline="0" dirty="0">
                <a:solidFill>
                  <a:srgbClr val="000000"/>
                </a:solidFill>
                <a:latin typeface="AdvOTbc475f09"/>
              </a:rPr>
              <a:t>This form of stomatitis produces raised papillary, vegetative projections or pustules on an erythematous base of the labial mucosa, gingiva, and palate . The tongue rarely is involved.</a:t>
            </a:r>
          </a:p>
          <a:p>
            <a:pPr algn="l"/>
            <a:r>
              <a:rPr lang="en-US" b="1" dirty="0">
                <a:latin typeface="AdvOTbc475f09"/>
              </a:rPr>
              <a:t>A</a:t>
            </a:r>
            <a:r>
              <a:rPr lang="en-US" sz="1800" b="1" i="0" u="none" strike="noStrike" baseline="0" dirty="0">
                <a:latin typeface="AdvOTbc475f09"/>
              </a:rPr>
              <a:t>typical mucosal ulcerations and diffuse swelling of the lips and cheeks </a:t>
            </a:r>
            <a:r>
              <a:rPr lang="en-US" sz="1800" b="0" i="0" u="none" strike="noStrike" baseline="0" dirty="0">
                <a:latin typeface="AdvOTbc475f09"/>
              </a:rPr>
              <a:t>(</a:t>
            </a:r>
            <a:r>
              <a:rPr lang="en-US" sz="1800" b="1" i="0" u="none" strike="noStrike" baseline="0" dirty="0">
                <a:latin typeface="AdvOTbc475f09"/>
              </a:rPr>
              <a:t>orofacial granulomatosis</a:t>
            </a:r>
            <a:r>
              <a:rPr lang="en-US" sz="1800" b="0" i="0" u="none" strike="noStrike" baseline="0" dirty="0">
                <a:latin typeface="AdvOTbc475f09"/>
              </a:rPr>
              <a:t>)</a:t>
            </a:r>
          </a:p>
          <a:p>
            <a:pPr algn="l"/>
            <a:r>
              <a:rPr lang="en-US" sz="1800" b="0" i="0" u="none" strike="noStrike" baseline="0" dirty="0">
                <a:latin typeface="AdvOTbc475f09"/>
              </a:rPr>
              <a:t>Oral ulcers appear as linear mucosal ulcers with hyperplastic margins or papulonodular </a:t>
            </a:r>
            <a:r>
              <a:rPr lang="en-US" sz="1800" b="0" i="0" u="none" strike="noStrike" baseline="0" dirty="0">
                <a:latin typeface="AdvOTbc475f09+20"/>
              </a:rPr>
              <a:t>“</a:t>
            </a:r>
            <a:r>
              <a:rPr lang="en-US" sz="1800" b="0" i="0" u="none" strike="noStrike" baseline="0" dirty="0">
                <a:latin typeface="AdvOTbc475f09"/>
              </a:rPr>
              <a:t>cobblestone</a:t>
            </a:r>
            <a:r>
              <a:rPr lang="en-US" sz="1800" b="0" i="0" u="none" strike="noStrike" baseline="0" dirty="0">
                <a:latin typeface="AdvOTbc475f09+20"/>
              </a:rPr>
              <a:t>” </a:t>
            </a:r>
            <a:r>
              <a:rPr lang="en-US" sz="1800" b="0" i="0" u="none" strike="noStrike" baseline="0" dirty="0">
                <a:latin typeface="AdvOTbc475f09"/>
              </a:rPr>
              <a:t>proliferations of the mucosa, often in the buccal vestibule and on the soft palate.</a:t>
            </a:r>
            <a:endParaRPr lang="en-US" sz="1800" b="1" i="0" u="none" strike="noStrike" baseline="0" dirty="0">
              <a:latin typeface="AdvOTbc475f09"/>
            </a:endParaRPr>
          </a:p>
          <a:p>
            <a:pPr marL="0" indent="0" algn="l">
              <a:buNone/>
            </a:pPr>
            <a:endParaRPr lang="en-US" sz="1800" b="0" i="0" u="none" strike="noStrike" baseline="0" dirty="0">
              <a:solidFill>
                <a:srgbClr val="000000"/>
              </a:solidFill>
              <a:latin typeface="AdvOTbc475f09"/>
            </a:endParaRPr>
          </a:p>
          <a:p>
            <a:pPr algn="l"/>
            <a:endParaRPr lang="en-US" dirty="0"/>
          </a:p>
        </p:txBody>
      </p:sp>
    </p:spTree>
    <p:extLst>
      <p:ext uri="{BB962C8B-B14F-4D97-AF65-F5344CB8AC3E}">
        <p14:creationId xmlns:p14="http://schemas.microsoft.com/office/powerpoint/2010/main" val="40742183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8FB7A80-FA00-C658-24F6-3B9FB9508443}"/>
              </a:ext>
            </a:extLst>
          </p:cNvPr>
          <p:cNvSpPr>
            <a:spLocks noGrp="1"/>
          </p:cNvSpPr>
          <p:nvPr>
            <p:ph idx="1"/>
          </p:nvPr>
        </p:nvSpPr>
        <p:spPr>
          <a:xfrm>
            <a:off x="677334" y="448785"/>
            <a:ext cx="8596668" cy="5592577"/>
          </a:xfrm>
        </p:spPr>
        <p:txBody>
          <a:bodyPr/>
          <a:lstStyle/>
          <a:p>
            <a:pPr algn="l"/>
            <a:r>
              <a:rPr lang="en-US" sz="1800" b="0" i="0" u="none" strike="noStrike" baseline="0" dirty="0">
                <a:latin typeface="AdvOTbc475f09"/>
              </a:rPr>
              <a:t>Use of sulfasalazine has been associated with toxic effects on bone marrow, resulting in anemia, agranulocytosis, or thrombocytopenia, which can manifest as a bald tongue, oral infection, or bleeding, respectively.</a:t>
            </a:r>
          </a:p>
          <a:p>
            <a:pPr algn="l"/>
            <a:r>
              <a:rPr lang="en-US" sz="1800" b="0" i="0" u="none" strike="noStrike" baseline="0" dirty="0">
                <a:latin typeface="AdvOTbc475f09"/>
              </a:rPr>
              <a:t>Corticosteroid use can result in osteopenia, which may involve the alveolar bone.</a:t>
            </a:r>
          </a:p>
          <a:p>
            <a:pPr marL="0" indent="0" algn="l">
              <a:buNone/>
            </a:pPr>
            <a:endParaRPr lang="en-US" dirty="0"/>
          </a:p>
        </p:txBody>
      </p:sp>
      <p:pic>
        <p:nvPicPr>
          <p:cNvPr id="5" name="Picture 4">
            <a:extLst>
              <a:ext uri="{FF2B5EF4-FFF2-40B4-BE49-F238E27FC236}">
                <a16:creationId xmlns:a16="http://schemas.microsoft.com/office/drawing/2014/main" id="{573EF710-FA28-482B-7136-C56BF0C6C1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19082" y="2140395"/>
            <a:ext cx="3719871" cy="2720821"/>
          </a:xfrm>
          <a:prstGeom prst="rect">
            <a:avLst/>
          </a:prstGeom>
        </p:spPr>
      </p:pic>
      <p:pic>
        <p:nvPicPr>
          <p:cNvPr id="7" name="Picture 6">
            <a:extLst>
              <a:ext uri="{FF2B5EF4-FFF2-40B4-BE49-F238E27FC236}">
                <a16:creationId xmlns:a16="http://schemas.microsoft.com/office/drawing/2014/main" id="{7847B0B1-95F1-57AB-A24D-2341063CAD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6931" y="3172119"/>
            <a:ext cx="4202392" cy="2718104"/>
          </a:xfrm>
          <a:prstGeom prst="rect">
            <a:avLst/>
          </a:prstGeom>
        </p:spPr>
      </p:pic>
    </p:spTree>
    <p:extLst>
      <p:ext uri="{BB962C8B-B14F-4D97-AF65-F5344CB8AC3E}">
        <p14:creationId xmlns:p14="http://schemas.microsoft.com/office/powerpoint/2010/main" val="42307081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989FA-3494-E51B-F087-5CF9CEDC6192}"/>
              </a:ext>
            </a:extLst>
          </p:cNvPr>
          <p:cNvSpPr>
            <a:spLocks noGrp="1"/>
          </p:cNvSpPr>
          <p:nvPr>
            <p:ph type="title"/>
          </p:nvPr>
        </p:nvSpPr>
        <p:spPr>
          <a:xfrm>
            <a:off x="677334" y="609600"/>
            <a:ext cx="3956035" cy="1320800"/>
          </a:xfrm>
        </p:spPr>
        <p:txBody>
          <a:bodyPr/>
          <a:lstStyle/>
          <a:p>
            <a:pPr algn="ctr"/>
            <a:r>
              <a:rPr lang="en-US" sz="1800" b="1" i="0" u="none" strike="noStrike" baseline="0" dirty="0">
                <a:solidFill>
                  <a:schemeClr val="accent2"/>
                </a:solidFill>
                <a:latin typeface="PTSans-Bold"/>
              </a:rPr>
              <a:t>Gastroesophageal Reflux Disease</a:t>
            </a:r>
            <a:br>
              <a:rPr lang="en-US" sz="1800" b="1" i="0" u="none" strike="noStrike" baseline="0" dirty="0">
                <a:solidFill>
                  <a:schemeClr val="accent2"/>
                </a:solidFill>
                <a:latin typeface="PTSans-Bold"/>
              </a:rPr>
            </a:br>
            <a:r>
              <a:rPr lang="en-US" sz="1800" b="1" i="0" u="none" strike="noStrike" baseline="0" dirty="0">
                <a:solidFill>
                  <a:schemeClr val="accent2"/>
                </a:solidFill>
                <a:latin typeface="PTSans-Bold"/>
              </a:rPr>
              <a:t>(GERD)</a:t>
            </a:r>
            <a:endParaRPr lang="en-US" dirty="0">
              <a:solidFill>
                <a:schemeClr val="accent2"/>
              </a:solidFill>
            </a:endParaRPr>
          </a:p>
        </p:txBody>
      </p:sp>
      <p:sp>
        <p:nvSpPr>
          <p:cNvPr id="3" name="Content Placeholder 2">
            <a:extLst>
              <a:ext uri="{FF2B5EF4-FFF2-40B4-BE49-F238E27FC236}">
                <a16:creationId xmlns:a16="http://schemas.microsoft.com/office/drawing/2014/main" id="{FA17773A-8519-E589-9603-E5D1440F0B82}"/>
              </a:ext>
            </a:extLst>
          </p:cNvPr>
          <p:cNvSpPr>
            <a:spLocks noGrp="1"/>
          </p:cNvSpPr>
          <p:nvPr>
            <p:ph idx="1"/>
          </p:nvPr>
        </p:nvSpPr>
        <p:spPr>
          <a:xfrm>
            <a:off x="677334" y="2160589"/>
            <a:ext cx="4259304" cy="3880773"/>
          </a:xfrm>
        </p:spPr>
        <p:txBody>
          <a:bodyPr>
            <a:normAutofit/>
          </a:bodyPr>
          <a:lstStyle/>
          <a:p>
            <a:pPr algn="l"/>
            <a:r>
              <a:rPr lang="en-US" sz="1600" b="0" i="0" u="none" strike="noStrike" baseline="0" dirty="0">
                <a:latin typeface="AdvOTbc475f09"/>
              </a:rPr>
              <a:t>GERD involves dysfunction of the lower esophageal sphincter and is characterized by a spectrum of clinical features, including </a:t>
            </a:r>
            <a:r>
              <a:rPr lang="en-US" sz="1600" b="1" i="0" u="none" strike="noStrike" baseline="0" dirty="0">
                <a:latin typeface="AdvOTbc475f09"/>
              </a:rPr>
              <a:t>heartburn</a:t>
            </a:r>
            <a:r>
              <a:rPr lang="en-US" sz="1600" b="0" i="0" u="none" strike="noStrike" baseline="0" dirty="0">
                <a:latin typeface="AdvOTbc475f09"/>
              </a:rPr>
              <a:t>, </a:t>
            </a:r>
            <a:r>
              <a:rPr lang="en-US" sz="1600" b="1" i="0" u="none" strike="noStrike" baseline="0" dirty="0">
                <a:latin typeface="AdvOTbc475f09"/>
              </a:rPr>
              <a:t>regurgitation</a:t>
            </a:r>
            <a:r>
              <a:rPr lang="en-US" sz="1600" b="0" i="0" u="none" strike="noStrike" baseline="0" dirty="0">
                <a:latin typeface="AdvOTbc475f09"/>
              </a:rPr>
              <a:t>, and </a:t>
            </a:r>
            <a:r>
              <a:rPr lang="en-US" sz="1600" b="1" i="0" u="none" strike="noStrike" baseline="0" dirty="0">
                <a:latin typeface="AdvOTbc475f09"/>
              </a:rPr>
              <a:t>dysphagia</a:t>
            </a:r>
            <a:r>
              <a:rPr lang="en-US" sz="1600" b="0" i="0" u="none" strike="noStrike" baseline="0" dirty="0">
                <a:latin typeface="AdvOTbc475f09"/>
              </a:rPr>
              <a:t>.</a:t>
            </a:r>
          </a:p>
          <a:p>
            <a:pPr algn="l"/>
            <a:r>
              <a:rPr lang="en-US" sz="1600" b="0" i="0" u="none" strike="noStrike" baseline="0" dirty="0">
                <a:latin typeface="STIXTwoText"/>
              </a:rPr>
              <a:t>“Heartburn” is the </a:t>
            </a:r>
            <a:r>
              <a:rPr lang="en-US" sz="1600" b="1" i="0" u="none" strike="noStrike" baseline="0" dirty="0">
                <a:latin typeface="STIXTwoText"/>
              </a:rPr>
              <a:t>cardinal</a:t>
            </a:r>
            <a:r>
              <a:rPr lang="en-US" sz="1600" b="0" i="0" u="none" strike="noStrike" baseline="0" dirty="0">
                <a:latin typeface="STIXTwoText"/>
              </a:rPr>
              <a:t> symptom of GERD.</a:t>
            </a:r>
          </a:p>
          <a:p>
            <a:pPr algn="l"/>
            <a:r>
              <a:rPr lang="en-US" sz="1600" b="1" i="0" u="none" strike="noStrike" baseline="0" dirty="0">
                <a:latin typeface="STIXTwoText"/>
              </a:rPr>
              <a:t>Airway problems </a:t>
            </a:r>
            <a:r>
              <a:rPr lang="en-US" sz="1600" b="0" i="0" u="none" strike="noStrike" baseline="0" dirty="0">
                <a:latin typeface="STIXTwoText"/>
              </a:rPr>
              <a:t>such as laryngitis, chronic cough, </a:t>
            </a:r>
            <a:r>
              <a:rPr lang="en-US" sz="1600" b="0" i="0" u="none" strike="noStrike" baseline="0" dirty="0" err="1">
                <a:latin typeface="STIXTwoText"/>
              </a:rPr>
              <a:t>hoarseness,and</a:t>
            </a:r>
            <a:r>
              <a:rPr lang="en-US" sz="1600" b="0" i="0" u="none" strike="noStrike" baseline="0" dirty="0">
                <a:latin typeface="STIXTwoText"/>
              </a:rPr>
              <a:t> asthma.</a:t>
            </a:r>
          </a:p>
          <a:p>
            <a:pPr algn="l"/>
            <a:r>
              <a:rPr lang="en-US" sz="1600" b="0" i="0" u="none" strike="noStrike" baseline="0" dirty="0">
                <a:latin typeface="STIXTwoText"/>
              </a:rPr>
              <a:t>Laryngopharyngeal reflux (LPR) or extraesophageal reflux disease (EERD).</a:t>
            </a:r>
          </a:p>
        </p:txBody>
      </p:sp>
      <p:pic>
        <p:nvPicPr>
          <p:cNvPr id="5" name="Picture 4">
            <a:extLst>
              <a:ext uri="{FF2B5EF4-FFF2-40B4-BE49-F238E27FC236}">
                <a16:creationId xmlns:a16="http://schemas.microsoft.com/office/drawing/2014/main" id="{F818C9F5-4187-7292-C204-B67F6B597D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12757" y="0"/>
            <a:ext cx="6779243" cy="3891375"/>
          </a:xfrm>
          <a:prstGeom prst="rect">
            <a:avLst/>
          </a:prstGeom>
        </p:spPr>
      </p:pic>
      <p:pic>
        <p:nvPicPr>
          <p:cNvPr id="10" name="Picture 9">
            <a:extLst>
              <a:ext uri="{FF2B5EF4-FFF2-40B4-BE49-F238E27FC236}">
                <a16:creationId xmlns:a16="http://schemas.microsoft.com/office/drawing/2014/main" id="{2153885D-75E3-AA42-5807-7D094196AD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0350" y="4112391"/>
            <a:ext cx="3799674" cy="2075236"/>
          </a:xfrm>
          <a:prstGeom prst="rect">
            <a:avLst/>
          </a:prstGeom>
        </p:spPr>
      </p:pic>
    </p:spTree>
    <p:extLst>
      <p:ext uri="{BB962C8B-B14F-4D97-AF65-F5344CB8AC3E}">
        <p14:creationId xmlns:p14="http://schemas.microsoft.com/office/powerpoint/2010/main" val="3679984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466F5-778D-0B15-7331-AD0A6E368B7B}"/>
              </a:ext>
            </a:extLst>
          </p:cNvPr>
          <p:cNvSpPr>
            <a:spLocks noGrp="1"/>
          </p:cNvSpPr>
          <p:nvPr>
            <p:ph type="title"/>
          </p:nvPr>
        </p:nvSpPr>
        <p:spPr/>
        <p:txBody>
          <a:bodyPr/>
          <a:lstStyle/>
          <a:p>
            <a:r>
              <a:rPr lang="en-US" sz="3600" b="1" i="0" u="none" strike="noStrike" baseline="0" dirty="0">
                <a:solidFill>
                  <a:schemeClr val="accent2"/>
                </a:solidFill>
                <a:latin typeface="STIXTwoText"/>
              </a:rPr>
              <a:t>Barrett’s esophagus</a:t>
            </a:r>
            <a:br>
              <a:rPr lang="en-US" sz="2000" b="1" dirty="0">
                <a:solidFill>
                  <a:schemeClr val="accent2"/>
                </a:solidFill>
              </a:rPr>
            </a:br>
            <a:endParaRPr lang="en-US" dirty="0"/>
          </a:p>
        </p:txBody>
      </p:sp>
      <p:sp>
        <p:nvSpPr>
          <p:cNvPr id="3" name="Content Placeholder 2">
            <a:extLst>
              <a:ext uri="{FF2B5EF4-FFF2-40B4-BE49-F238E27FC236}">
                <a16:creationId xmlns:a16="http://schemas.microsoft.com/office/drawing/2014/main" id="{56A0BCE2-37C8-AECB-D808-D75CC89DFDE3}"/>
              </a:ext>
            </a:extLst>
          </p:cNvPr>
          <p:cNvSpPr>
            <a:spLocks noGrp="1"/>
          </p:cNvSpPr>
          <p:nvPr>
            <p:ph idx="1"/>
          </p:nvPr>
        </p:nvSpPr>
        <p:spPr>
          <a:xfrm>
            <a:off x="677334" y="2160589"/>
            <a:ext cx="5993490" cy="3880773"/>
          </a:xfrm>
        </p:spPr>
        <p:txBody>
          <a:bodyPr/>
          <a:lstStyle/>
          <a:p>
            <a:pPr algn="l"/>
            <a:r>
              <a:rPr lang="en-US" sz="1800" b="1" i="0" u="none" strike="noStrike" baseline="0" dirty="0">
                <a:latin typeface="STIXTwoText"/>
              </a:rPr>
              <a:t>Barrett’s esophagus </a:t>
            </a:r>
            <a:r>
              <a:rPr lang="en-US" sz="1800" b="0" i="0" u="none" strike="noStrike" baseline="0" dirty="0">
                <a:latin typeface="STIXTwoText"/>
              </a:rPr>
              <a:t>is a variant of GERD in which normal squamous epithelium is replaced by columnar epithelium. Patients with this phenomenon show an increased incidence of </a:t>
            </a:r>
            <a:r>
              <a:rPr lang="en-US" sz="1800" b="1" i="0" u="none" strike="noStrike" baseline="0" dirty="0">
                <a:solidFill>
                  <a:schemeClr val="accent2"/>
                </a:solidFill>
                <a:latin typeface="STIXTwoText"/>
              </a:rPr>
              <a:t>adenocarcinoma</a:t>
            </a:r>
            <a:r>
              <a:rPr lang="en-US" dirty="0">
                <a:solidFill>
                  <a:schemeClr val="accent2"/>
                </a:solidFill>
                <a:latin typeface="STIXTwoText"/>
              </a:rPr>
              <a:t>.</a:t>
            </a:r>
          </a:p>
          <a:p>
            <a:pPr algn="l"/>
            <a:r>
              <a:rPr lang="en-US" sz="1800" b="0" i="0" u="none" strike="noStrike" baseline="0" dirty="0">
                <a:latin typeface="STIXTwoText"/>
              </a:rPr>
              <a:t> Endoscopic screening</a:t>
            </a:r>
          </a:p>
          <a:p>
            <a:pPr algn="l"/>
            <a:r>
              <a:rPr lang="en-US" dirty="0">
                <a:latin typeface="STIXTwoText"/>
              </a:rPr>
              <a:t>M</a:t>
            </a:r>
            <a:r>
              <a:rPr lang="en-US" sz="1800" b="0" i="0" u="none" strike="noStrike" baseline="0" dirty="0">
                <a:latin typeface="STIXTwoText"/>
              </a:rPr>
              <a:t>ultiple risk factors for cancer in Barrett’s esophagus, including chronic GERD, hiatal hernia, advanced age, male sex, white race, cigarette smoking, and obesity with an intra-abdominal body fat distribution.</a:t>
            </a:r>
          </a:p>
          <a:p>
            <a:pPr marL="0" indent="0" algn="l">
              <a:buNone/>
            </a:pPr>
            <a:endParaRPr lang="en-US" dirty="0"/>
          </a:p>
        </p:txBody>
      </p:sp>
    </p:spTree>
    <p:extLst>
      <p:ext uri="{BB962C8B-B14F-4D97-AF65-F5344CB8AC3E}">
        <p14:creationId xmlns:p14="http://schemas.microsoft.com/office/powerpoint/2010/main" val="38848322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7B1FE-3E3B-DC81-B652-937A65BD80B9}"/>
              </a:ext>
            </a:extLst>
          </p:cNvPr>
          <p:cNvSpPr>
            <a:spLocks noGrp="1"/>
          </p:cNvSpPr>
          <p:nvPr>
            <p:ph type="title"/>
          </p:nvPr>
        </p:nvSpPr>
        <p:spPr/>
        <p:txBody>
          <a:bodyPr/>
          <a:lstStyle/>
          <a:p>
            <a:pPr algn="ctr"/>
            <a:r>
              <a:rPr lang="en-US" sz="1800" b="1" i="0" u="none" strike="noStrike" baseline="0" dirty="0">
                <a:latin typeface="AdvOT0a81dd96.B"/>
              </a:rPr>
              <a:t>LABORATORY AND DIAGNOSTIC FINDINGS</a:t>
            </a:r>
            <a:endParaRPr lang="en-US" b="1" dirty="0"/>
          </a:p>
        </p:txBody>
      </p:sp>
      <p:sp>
        <p:nvSpPr>
          <p:cNvPr id="3" name="Content Placeholder 2">
            <a:extLst>
              <a:ext uri="{FF2B5EF4-FFF2-40B4-BE49-F238E27FC236}">
                <a16:creationId xmlns:a16="http://schemas.microsoft.com/office/drawing/2014/main" id="{1C9370F8-DD2E-1265-3219-E815888AC941}"/>
              </a:ext>
            </a:extLst>
          </p:cNvPr>
          <p:cNvSpPr>
            <a:spLocks noGrp="1"/>
          </p:cNvSpPr>
          <p:nvPr>
            <p:ph idx="1"/>
          </p:nvPr>
        </p:nvSpPr>
        <p:spPr>
          <a:xfrm>
            <a:off x="542698" y="1560339"/>
            <a:ext cx="4901120" cy="3880773"/>
          </a:xfrm>
        </p:spPr>
        <p:txBody>
          <a:bodyPr/>
          <a:lstStyle/>
          <a:p>
            <a:pPr algn="l"/>
            <a:r>
              <a:rPr lang="en-US" sz="1800" b="0" i="0" u="none" strike="noStrike" baseline="0" dirty="0">
                <a:latin typeface="AdvOTbc475f09"/>
              </a:rPr>
              <a:t>For individuals with signs and symptoms of typical GERD elicited through patient history and physical examination, laboratory testing is not indicated. A positive response to proton-pump inhibitor (PPI) therapy con</a:t>
            </a:r>
            <a:r>
              <a:rPr lang="en-US" sz="1800" b="0" i="0" u="none" strike="noStrike" baseline="0" dirty="0">
                <a:latin typeface="AdvOTbc475f09+fb"/>
              </a:rPr>
              <a:t>fi</a:t>
            </a:r>
            <a:r>
              <a:rPr lang="en-US" sz="1800" b="0" i="0" u="none" strike="noStrike" baseline="0" dirty="0">
                <a:latin typeface="AdvOTbc475f09"/>
              </a:rPr>
              <a:t>rms the diagnosis.</a:t>
            </a:r>
          </a:p>
          <a:p>
            <a:pPr algn="l"/>
            <a:r>
              <a:rPr lang="en-US" sz="1800" b="0" i="0" u="none" strike="noStrike" baseline="0" dirty="0">
                <a:latin typeface="AdvOTbc475f09"/>
              </a:rPr>
              <a:t>Endoscopy, is warranted if the patient does not respond to PPI treatment and/or if atypical (i.e., extraesophageal) symptoms suggest other etiologies.</a:t>
            </a:r>
            <a:endParaRPr lang="en-US" dirty="0"/>
          </a:p>
        </p:txBody>
      </p:sp>
      <p:pic>
        <p:nvPicPr>
          <p:cNvPr id="5" name="Picture 4">
            <a:extLst>
              <a:ext uri="{FF2B5EF4-FFF2-40B4-BE49-F238E27FC236}">
                <a16:creationId xmlns:a16="http://schemas.microsoft.com/office/drawing/2014/main" id="{CDAB0003-8AEF-DE4B-93B3-F41BA0088B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038743"/>
            <a:ext cx="2118921" cy="5002619"/>
          </a:xfrm>
          <a:prstGeom prst="rect">
            <a:avLst/>
          </a:prstGeom>
        </p:spPr>
      </p:pic>
    </p:spTree>
    <p:extLst>
      <p:ext uri="{BB962C8B-B14F-4D97-AF65-F5344CB8AC3E}">
        <p14:creationId xmlns:p14="http://schemas.microsoft.com/office/powerpoint/2010/main" val="12207998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03F9D-497F-29F2-5AD8-84AAE84E28D7}"/>
              </a:ext>
            </a:extLst>
          </p:cNvPr>
          <p:cNvSpPr>
            <a:spLocks noGrp="1"/>
          </p:cNvSpPr>
          <p:nvPr>
            <p:ph type="title"/>
          </p:nvPr>
        </p:nvSpPr>
        <p:spPr/>
        <p:txBody>
          <a:bodyPr/>
          <a:lstStyle/>
          <a:p>
            <a:pPr algn="ctr"/>
            <a:r>
              <a:rPr lang="en-US" sz="1800" b="1" i="0" u="none" strike="noStrike" baseline="0" dirty="0">
                <a:latin typeface="AdvOT0a81dd96.B"/>
              </a:rPr>
              <a:t>MEDICAL MANAGEMENT</a:t>
            </a:r>
            <a:endParaRPr lang="en-US" b="1" dirty="0"/>
          </a:p>
        </p:txBody>
      </p:sp>
      <p:sp>
        <p:nvSpPr>
          <p:cNvPr id="3" name="Content Placeholder 2">
            <a:extLst>
              <a:ext uri="{FF2B5EF4-FFF2-40B4-BE49-F238E27FC236}">
                <a16:creationId xmlns:a16="http://schemas.microsoft.com/office/drawing/2014/main" id="{BA748482-0812-8D2B-07F2-1F5B31D36279}"/>
              </a:ext>
            </a:extLst>
          </p:cNvPr>
          <p:cNvSpPr>
            <a:spLocks noGrp="1"/>
          </p:cNvSpPr>
          <p:nvPr>
            <p:ph idx="1"/>
          </p:nvPr>
        </p:nvSpPr>
        <p:spPr>
          <a:xfrm>
            <a:off x="1591734" y="1424160"/>
            <a:ext cx="7627290" cy="1404957"/>
          </a:xfrm>
        </p:spPr>
        <p:txBody>
          <a:bodyPr>
            <a:normAutofit/>
          </a:bodyPr>
          <a:lstStyle/>
          <a:p>
            <a:r>
              <a:rPr lang="en-US" sz="1800" b="0" i="0" u="none" strike="noStrike" baseline="0" dirty="0">
                <a:latin typeface="AdvOTbc475f09"/>
              </a:rPr>
              <a:t>Lifestyle modi</a:t>
            </a:r>
            <a:r>
              <a:rPr lang="en-US" sz="1800" b="0" i="0" u="none" strike="noStrike" baseline="0" dirty="0">
                <a:latin typeface="AdvOTbc475f09+fb"/>
              </a:rPr>
              <a:t>fi</a:t>
            </a:r>
            <a:r>
              <a:rPr lang="en-US" sz="1800" b="0" i="0" u="none" strike="noStrike" baseline="0" dirty="0">
                <a:latin typeface="AdvOTbc475f09"/>
              </a:rPr>
              <a:t>cations</a:t>
            </a:r>
          </a:p>
          <a:p>
            <a:pPr algn="l"/>
            <a:r>
              <a:rPr lang="en-US" sz="1800" b="0" i="0" u="none" strike="noStrike" baseline="0" dirty="0">
                <a:latin typeface="AdvOTbc475f09"/>
              </a:rPr>
              <a:t>Antisecretory drugs, such as PPIs, are the main medications used to manage GERD and promote healing of erosive esophagitis.</a:t>
            </a:r>
          </a:p>
          <a:p>
            <a:pPr marL="0" indent="0" algn="l">
              <a:buNone/>
            </a:pPr>
            <a:endParaRPr lang="en-US" dirty="0"/>
          </a:p>
        </p:txBody>
      </p:sp>
      <p:pic>
        <p:nvPicPr>
          <p:cNvPr id="5" name="Picture 4">
            <a:extLst>
              <a:ext uri="{FF2B5EF4-FFF2-40B4-BE49-F238E27FC236}">
                <a16:creationId xmlns:a16="http://schemas.microsoft.com/office/drawing/2014/main" id="{31877B19-EDEC-76F5-34E4-2B38944BE835}"/>
              </a:ext>
            </a:extLst>
          </p:cNvPr>
          <p:cNvPicPr>
            <a:picLocks noChangeAspect="1"/>
          </p:cNvPicPr>
          <p:nvPr/>
        </p:nvPicPr>
        <p:blipFill>
          <a:blip r:embed="rId2">
            <a:extLst>
              <a:ext uri="{28A0092B-C50C-407E-A947-70E740481C1C}">
                <a14:useLocalDpi xmlns:a14="http://schemas.microsoft.com/office/drawing/2010/main" val="0"/>
              </a:ext>
            </a:extLst>
          </a:blip>
          <a:srcRect l="3091" t="1611" r="1619" b="2523"/>
          <a:stretch/>
        </p:blipFill>
        <p:spPr>
          <a:xfrm>
            <a:off x="510493" y="2744960"/>
            <a:ext cx="9188879" cy="3257543"/>
          </a:xfrm>
          <a:prstGeom prst="rect">
            <a:avLst/>
          </a:prstGeom>
        </p:spPr>
      </p:pic>
    </p:spTree>
    <p:extLst>
      <p:ext uri="{BB962C8B-B14F-4D97-AF65-F5344CB8AC3E}">
        <p14:creationId xmlns:p14="http://schemas.microsoft.com/office/powerpoint/2010/main" val="39621156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D27E5E-1A3C-435B-7ABB-CCC0E525FE1F}"/>
              </a:ext>
            </a:extLst>
          </p:cNvPr>
          <p:cNvSpPr>
            <a:spLocks noGrp="1"/>
          </p:cNvSpPr>
          <p:nvPr>
            <p:ph type="title"/>
          </p:nvPr>
        </p:nvSpPr>
        <p:spPr>
          <a:xfrm>
            <a:off x="677334" y="609600"/>
            <a:ext cx="8596668" cy="752795"/>
          </a:xfrm>
        </p:spPr>
        <p:txBody>
          <a:bodyPr/>
          <a:lstStyle/>
          <a:p>
            <a:pPr algn="ctr"/>
            <a:r>
              <a:rPr lang="en-US" sz="1800" b="1" i="0" u="none" strike="noStrike" baseline="0" dirty="0">
                <a:latin typeface="AdvOT0a81dd96.B"/>
              </a:rPr>
              <a:t>DENTAL MANAGEMENT</a:t>
            </a:r>
            <a:endParaRPr lang="en-US" b="1" dirty="0"/>
          </a:p>
        </p:txBody>
      </p:sp>
      <p:sp>
        <p:nvSpPr>
          <p:cNvPr id="3" name="Content Placeholder 2">
            <a:extLst>
              <a:ext uri="{FF2B5EF4-FFF2-40B4-BE49-F238E27FC236}">
                <a16:creationId xmlns:a16="http://schemas.microsoft.com/office/drawing/2014/main" id="{B0994EBC-7375-819E-B58A-6407FD938B34}"/>
              </a:ext>
            </a:extLst>
          </p:cNvPr>
          <p:cNvSpPr>
            <a:spLocks noGrp="1"/>
          </p:cNvSpPr>
          <p:nvPr>
            <p:ph idx="1"/>
          </p:nvPr>
        </p:nvSpPr>
        <p:spPr>
          <a:xfrm>
            <a:off x="677334" y="1313299"/>
            <a:ext cx="8596668" cy="4728063"/>
          </a:xfrm>
        </p:spPr>
        <p:txBody>
          <a:bodyPr/>
          <a:lstStyle/>
          <a:p>
            <a:pPr algn="l"/>
            <a:r>
              <a:rPr lang="en-US" sz="1800" b="0" i="0" u="none" strike="noStrike" baseline="0" dirty="0">
                <a:latin typeface="AdvOTbc475f09"/>
              </a:rPr>
              <a:t>Severe disease or poor control is evident by ongoing pain, recent physician visits, or hospitalization in which medical treatment has not remedied the condition or signs of dental erosion.</a:t>
            </a:r>
          </a:p>
          <a:p>
            <a:pPr algn="l"/>
            <a:r>
              <a:rPr lang="en-US" dirty="0">
                <a:latin typeface="AdvOTbc475f09"/>
              </a:rPr>
              <a:t>D</a:t>
            </a:r>
            <a:r>
              <a:rPr lang="en-US" sz="1800" b="0" i="0" u="none" strike="noStrike" baseline="0" dirty="0">
                <a:latin typeface="AdvOTbc475f09"/>
              </a:rPr>
              <a:t>ental chair positioning at a 45</a:t>
            </a:r>
            <a:r>
              <a:rPr lang="en-US" sz="1800" b="0" i="0" u="none" strike="noStrike" baseline="0" dirty="0">
                <a:latin typeface="AdvP4C4E74"/>
              </a:rPr>
              <a:t> </a:t>
            </a:r>
            <a:r>
              <a:rPr lang="en-US" sz="1800" b="0" i="0" u="none" strike="noStrike" baseline="0" dirty="0">
                <a:latin typeface="AdvOTbc475f09"/>
              </a:rPr>
              <a:t>angle to minimize gastric retrograde </a:t>
            </a:r>
            <a:r>
              <a:rPr lang="en-US" sz="1800" b="0" i="0" u="none" strike="noStrike" baseline="0" dirty="0">
                <a:latin typeface="AdvOTbc475f09+fb"/>
              </a:rPr>
              <a:t>fl</a:t>
            </a:r>
            <a:r>
              <a:rPr lang="en-US" sz="1800" b="0" i="0" u="none" strike="noStrike" baseline="0" dirty="0">
                <a:latin typeface="AdvOTbc475f09"/>
              </a:rPr>
              <a:t>ow while undergoing dental treatment.</a:t>
            </a:r>
          </a:p>
          <a:p>
            <a:pPr algn="l"/>
            <a:r>
              <a:rPr lang="en-US" sz="1800" b="0" i="0" u="none" strike="noStrike" baseline="0" dirty="0">
                <a:latin typeface="AdvOTbc475f09"/>
              </a:rPr>
              <a:t>Acid-blocking drugs, such as cimetidine, decrease the metabolism of certain dentally prescribed drugs (i.e., diazepam, lidocaine, tricyclic antidepressants)and enhance the duration of action of these medications.</a:t>
            </a:r>
          </a:p>
          <a:p>
            <a:pPr algn="l"/>
            <a:r>
              <a:rPr lang="en-US" sz="1800" b="0" i="0" u="none" strike="noStrike" baseline="0" dirty="0">
                <a:latin typeface="AdvOTbc475f09"/>
              </a:rPr>
              <a:t>Antacids also impair the absorption of tetracycline, erythromycin, oral iron, and </a:t>
            </a:r>
            <a:r>
              <a:rPr lang="en-US" sz="1800" b="0" i="0" u="none" strike="noStrike" baseline="0" dirty="0">
                <a:latin typeface="AdvOTbc475f09+fb"/>
              </a:rPr>
              <a:t>fl</a:t>
            </a:r>
            <a:r>
              <a:rPr lang="en-US" sz="1800" b="0" i="0" u="none" strike="noStrike" baseline="0" dirty="0">
                <a:latin typeface="AdvOTbc475f09"/>
              </a:rPr>
              <a:t>uoride.</a:t>
            </a:r>
          </a:p>
          <a:p>
            <a:pPr algn="l"/>
            <a:r>
              <a:rPr lang="en-US" sz="1800" b="0" i="0" u="none" strike="noStrike" baseline="0" dirty="0">
                <a:latin typeface="AdvOTbc475f09"/>
              </a:rPr>
              <a:t>To mitigate this problem, antibiotics and dietary supplements should be taken 2 h before or 2 h after antacids are ingested.</a:t>
            </a:r>
          </a:p>
          <a:p>
            <a:pPr algn="l"/>
            <a:endParaRPr lang="en-US" sz="1800" b="0" i="0" u="none" strike="noStrike" baseline="0" dirty="0">
              <a:latin typeface="AdvOTbc475f09"/>
            </a:endParaRPr>
          </a:p>
          <a:p>
            <a:pPr algn="l"/>
            <a:endParaRPr lang="en-US" dirty="0"/>
          </a:p>
        </p:txBody>
      </p:sp>
    </p:spTree>
    <p:extLst>
      <p:ext uri="{BB962C8B-B14F-4D97-AF65-F5344CB8AC3E}">
        <p14:creationId xmlns:p14="http://schemas.microsoft.com/office/powerpoint/2010/main" val="24081522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665C96-F6B6-5878-9C04-A33B0C20A0F2}"/>
              </a:ext>
            </a:extLst>
          </p:cNvPr>
          <p:cNvSpPr>
            <a:spLocks noGrp="1"/>
          </p:cNvSpPr>
          <p:nvPr>
            <p:ph type="title"/>
          </p:nvPr>
        </p:nvSpPr>
        <p:spPr>
          <a:xfrm>
            <a:off x="677334" y="609600"/>
            <a:ext cx="8596668" cy="538003"/>
          </a:xfrm>
        </p:spPr>
        <p:txBody>
          <a:bodyPr/>
          <a:lstStyle/>
          <a:p>
            <a:pPr algn="ctr"/>
            <a:r>
              <a:rPr lang="en-US" sz="1800" b="1" i="0" u="none" strike="noStrike" baseline="0" dirty="0">
                <a:latin typeface="AdvOT0a81dd96.B"/>
              </a:rPr>
              <a:t>Oral Manifestations</a:t>
            </a:r>
            <a:endParaRPr lang="en-US" b="1" dirty="0"/>
          </a:p>
        </p:txBody>
      </p:sp>
      <p:sp>
        <p:nvSpPr>
          <p:cNvPr id="3" name="Content Placeholder 2">
            <a:extLst>
              <a:ext uri="{FF2B5EF4-FFF2-40B4-BE49-F238E27FC236}">
                <a16:creationId xmlns:a16="http://schemas.microsoft.com/office/drawing/2014/main" id="{67CA5650-1252-F20F-67FC-E1E6B1DD713D}"/>
              </a:ext>
            </a:extLst>
          </p:cNvPr>
          <p:cNvSpPr>
            <a:spLocks noGrp="1"/>
          </p:cNvSpPr>
          <p:nvPr>
            <p:ph idx="1"/>
          </p:nvPr>
        </p:nvSpPr>
        <p:spPr>
          <a:xfrm>
            <a:off x="677334" y="1362395"/>
            <a:ext cx="4833614" cy="4678967"/>
          </a:xfrm>
        </p:spPr>
        <p:txBody>
          <a:bodyPr/>
          <a:lstStyle/>
          <a:p>
            <a:pPr algn="l"/>
            <a:r>
              <a:rPr lang="en-US" sz="1800" b="0" i="0" u="none" strike="noStrike" baseline="0" dirty="0">
                <a:latin typeface="AdvOTbc475f09"/>
              </a:rPr>
              <a:t>Dental erosion is associated with GERD and typically correlates with severity of symptoms.</a:t>
            </a:r>
          </a:p>
          <a:p>
            <a:pPr algn="l"/>
            <a:r>
              <a:rPr lang="en-US" sz="1800" b="0" i="0" u="none" strike="noStrike" baseline="0" dirty="0">
                <a:latin typeface="AdvOTbc475f09"/>
              </a:rPr>
              <a:t>Chemical dissolution of enamel may be evident on palatal and lingual surfaces of teeth and can lead to exposed dentin, thermal sensitivity, and pulpal damage.</a:t>
            </a:r>
          </a:p>
          <a:p>
            <a:pPr algn="l"/>
            <a:r>
              <a:rPr lang="en-US" sz="1800" b="0" i="0" u="none" strike="noStrike" baseline="0" dirty="0">
                <a:latin typeface="AdvOTbc475f09"/>
              </a:rPr>
              <a:t>Patients with GERD can also experience mucosal atrophy/erythema, dysgeusia, halitosis, and </a:t>
            </a:r>
            <a:r>
              <a:rPr lang="en-US" sz="1800" b="0" i="0" u="none" strike="noStrike" baseline="0" dirty="0" err="1">
                <a:latin typeface="AdvOTbc475f09"/>
              </a:rPr>
              <a:t>glossodynia</a:t>
            </a:r>
            <a:r>
              <a:rPr lang="en-US" sz="1800" b="0" i="0" u="none" strike="noStrike" baseline="0" dirty="0">
                <a:latin typeface="AdvOTbc475f09"/>
              </a:rPr>
              <a:t>.</a:t>
            </a:r>
          </a:p>
          <a:p>
            <a:pPr algn="l"/>
            <a:endParaRPr lang="en-US" dirty="0"/>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6F6FFC8F-E04C-C9CA-D05B-32DA43DD277B}"/>
                  </a:ext>
                </a:extLst>
              </p14:cNvPr>
              <p14:cNvContentPartPr/>
              <p14:nvPr/>
            </p14:nvContentPartPr>
            <p14:xfrm>
              <a:off x="8877448" y="2887451"/>
              <a:ext cx="38520" cy="40320"/>
            </p14:xfrm>
          </p:contentPart>
        </mc:Choice>
        <mc:Fallback xmlns="">
          <p:pic>
            <p:nvPicPr>
              <p:cNvPr id="4" name="Ink 3">
                <a:extLst>
                  <a:ext uri="{FF2B5EF4-FFF2-40B4-BE49-F238E27FC236}">
                    <a16:creationId xmlns:a16="http://schemas.microsoft.com/office/drawing/2014/main" id="{6F6FFC8F-E04C-C9CA-D05B-32DA43DD277B}"/>
                  </a:ext>
                </a:extLst>
              </p:cNvPr>
              <p:cNvPicPr/>
              <p:nvPr/>
            </p:nvPicPr>
            <p:blipFill>
              <a:blip r:embed="rId3"/>
              <a:stretch>
                <a:fillRect/>
              </a:stretch>
            </p:blipFill>
            <p:spPr>
              <a:xfrm>
                <a:off x="8841808" y="2851451"/>
                <a:ext cx="110160" cy="111960"/>
              </a:xfrm>
              <a:prstGeom prst="rect">
                <a:avLst/>
              </a:prstGeom>
            </p:spPr>
          </p:pic>
        </mc:Fallback>
      </mc:AlternateContent>
      <p:pic>
        <p:nvPicPr>
          <p:cNvPr id="6" name="Picture 5">
            <a:extLst>
              <a:ext uri="{FF2B5EF4-FFF2-40B4-BE49-F238E27FC236}">
                <a16:creationId xmlns:a16="http://schemas.microsoft.com/office/drawing/2014/main" id="{C52CA3A7-34E3-7913-17ED-4CA545A448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05875" y="2102497"/>
            <a:ext cx="4238532" cy="3073358"/>
          </a:xfrm>
          <a:prstGeom prst="rect">
            <a:avLst/>
          </a:prstGeom>
        </p:spPr>
      </p:pic>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9A1C7F83-5ED8-D9C2-4CE9-C5940ABB32DA}"/>
                  </a:ext>
                </a:extLst>
              </p14:cNvPr>
              <p14:cNvContentPartPr/>
              <p14:nvPr/>
            </p14:nvContentPartPr>
            <p14:xfrm>
              <a:off x="7082488" y="6230771"/>
              <a:ext cx="14040" cy="20520"/>
            </p14:xfrm>
          </p:contentPart>
        </mc:Choice>
        <mc:Fallback xmlns="">
          <p:pic>
            <p:nvPicPr>
              <p:cNvPr id="10" name="Ink 9">
                <a:extLst>
                  <a:ext uri="{FF2B5EF4-FFF2-40B4-BE49-F238E27FC236}">
                    <a16:creationId xmlns:a16="http://schemas.microsoft.com/office/drawing/2014/main" id="{9A1C7F83-5ED8-D9C2-4CE9-C5940ABB32DA}"/>
                  </a:ext>
                </a:extLst>
              </p:cNvPr>
              <p:cNvPicPr/>
              <p:nvPr/>
            </p:nvPicPr>
            <p:blipFill>
              <a:blip r:embed="rId6"/>
              <a:stretch>
                <a:fillRect/>
              </a:stretch>
            </p:blipFill>
            <p:spPr>
              <a:xfrm>
                <a:off x="7046848" y="6194771"/>
                <a:ext cx="85680" cy="92160"/>
              </a:xfrm>
              <a:prstGeom prst="rect">
                <a:avLst/>
              </a:prstGeom>
            </p:spPr>
          </p:pic>
        </mc:Fallback>
      </mc:AlternateContent>
    </p:spTree>
    <p:extLst>
      <p:ext uri="{BB962C8B-B14F-4D97-AF65-F5344CB8AC3E}">
        <p14:creationId xmlns:p14="http://schemas.microsoft.com/office/powerpoint/2010/main" val="2979890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15E7-ACA5-CF74-F77D-2529FD46046E}"/>
              </a:ext>
            </a:extLst>
          </p:cNvPr>
          <p:cNvSpPr>
            <a:spLocks noGrp="1"/>
          </p:cNvSpPr>
          <p:nvPr>
            <p:ph type="title"/>
          </p:nvPr>
        </p:nvSpPr>
        <p:spPr>
          <a:xfrm>
            <a:off x="677334" y="609600"/>
            <a:ext cx="8596668" cy="470497"/>
          </a:xfrm>
        </p:spPr>
        <p:txBody>
          <a:bodyPr/>
          <a:lstStyle/>
          <a:p>
            <a:pPr algn="ctr"/>
            <a:r>
              <a:rPr lang="en-US" sz="1800" b="1" i="0" u="none" strike="noStrike" baseline="0" dirty="0">
                <a:latin typeface="AdvOT0a81dd96.B"/>
              </a:rPr>
              <a:t>PEPTIC ULCER DISEASE</a:t>
            </a:r>
            <a:endParaRPr lang="en-US" b="1" dirty="0"/>
          </a:p>
        </p:txBody>
      </p:sp>
      <p:sp>
        <p:nvSpPr>
          <p:cNvPr id="3" name="Content Placeholder 2">
            <a:extLst>
              <a:ext uri="{FF2B5EF4-FFF2-40B4-BE49-F238E27FC236}">
                <a16:creationId xmlns:a16="http://schemas.microsoft.com/office/drawing/2014/main" id="{8F80BD56-46B6-F3FE-B379-EF27D4A88F98}"/>
              </a:ext>
            </a:extLst>
          </p:cNvPr>
          <p:cNvSpPr>
            <a:spLocks noGrp="1"/>
          </p:cNvSpPr>
          <p:nvPr>
            <p:ph idx="1"/>
          </p:nvPr>
        </p:nvSpPr>
        <p:spPr>
          <a:xfrm>
            <a:off x="677334" y="1491271"/>
            <a:ext cx="3227098" cy="4550092"/>
          </a:xfrm>
        </p:spPr>
        <p:txBody>
          <a:bodyPr/>
          <a:lstStyle/>
          <a:p>
            <a:pPr algn="l"/>
            <a:r>
              <a:rPr lang="en-US" sz="1800" b="0" i="0" u="none" strike="noStrike" baseline="0" dirty="0">
                <a:latin typeface="AdvOTbc475f09"/>
              </a:rPr>
              <a:t>A peptic ulcer is a well-de</a:t>
            </a:r>
            <a:r>
              <a:rPr lang="en-US" sz="1800" b="0" i="0" u="none" strike="noStrike" baseline="0" dirty="0">
                <a:latin typeface="AdvOTbc475f09+fb"/>
              </a:rPr>
              <a:t>fi</a:t>
            </a:r>
            <a:r>
              <a:rPr lang="en-US" sz="1800" b="0" i="0" u="none" strike="noStrike" baseline="0" dirty="0">
                <a:latin typeface="AdvOTbc475f09"/>
              </a:rPr>
              <a:t>ned break in the mucosa (at least 0.5 mm in diameter) of the stomach and/or duodenum that results from chronic acid or pepsin secretions and the destructive effects of and host response to </a:t>
            </a:r>
            <a:r>
              <a:rPr lang="en-US" sz="1800" b="0" i="0" u="none" strike="noStrike" baseline="0" dirty="0">
                <a:latin typeface="AdvOT638a931c.I"/>
              </a:rPr>
              <a:t>Helicobacter pylori.</a:t>
            </a:r>
            <a:endParaRPr lang="en-US" dirty="0"/>
          </a:p>
        </p:txBody>
      </p:sp>
      <p:pic>
        <p:nvPicPr>
          <p:cNvPr id="5" name="Picture 4">
            <a:extLst>
              <a:ext uri="{FF2B5EF4-FFF2-40B4-BE49-F238E27FC236}">
                <a16:creationId xmlns:a16="http://schemas.microsoft.com/office/drawing/2014/main" id="{187D4123-AE85-A3D4-CC50-C06C5B930A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9757" y="1407042"/>
            <a:ext cx="3384969" cy="4335392"/>
          </a:xfrm>
          <a:prstGeom prst="rect">
            <a:avLst/>
          </a:prstGeom>
        </p:spPr>
      </p:pic>
    </p:spTree>
    <p:extLst>
      <p:ext uri="{BB962C8B-B14F-4D97-AF65-F5344CB8AC3E}">
        <p14:creationId xmlns:p14="http://schemas.microsoft.com/office/powerpoint/2010/main" val="982173665"/>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816</TotalTime>
  <Words>2010</Words>
  <Application>Microsoft Office PowerPoint</Application>
  <PresentationFormat>Widescreen</PresentationFormat>
  <Paragraphs>123</Paragraphs>
  <Slides>28</Slides>
  <Notes>2</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28</vt:i4>
      </vt:variant>
    </vt:vector>
  </HeadingPairs>
  <TitlesOfParts>
    <vt:vector size="45" baseType="lpstr">
      <vt:lpstr>AdvOT0a81dd96.B</vt:lpstr>
      <vt:lpstr>AdvOT0de51fd2</vt:lpstr>
      <vt:lpstr>AdvOT638a931c.I</vt:lpstr>
      <vt:lpstr>AdvOT638a931c.I+20</vt:lpstr>
      <vt:lpstr>AdvOTbc475f09</vt:lpstr>
      <vt:lpstr>AdvOTbc475f09+20</vt:lpstr>
      <vt:lpstr>AdvOTbc475f09+fb</vt:lpstr>
      <vt:lpstr>AdvP4C4E74</vt:lpstr>
      <vt:lpstr>AdvPS44A44B</vt:lpstr>
      <vt:lpstr>Arial</vt:lpstr>
      <vt:lpstr>Calibri</vt:lpstr>
      <vt:lpstr>PTSans-Bold</vt:lpstr>
      <vt:lpstr>STIXTwoText</vt:lpstr>
      <vt:lpstr>Times New Roman</vt:lpstr>
      <vt:lpstr>Trebuchet MS</vt:lpstr>
      <vt:lpstr>Wingdings 3</vt:lpstr>
      <vt:lpstr>Facet</vt:lpstr>
      <vt:lpstr>Gastrointestinal Diseases</vt:lpstr>
      <vt:lpstr>PowerPoint Presentation</vt:lpstr>
      <vt:lpstr>Gastroesophageal Reflux Disease (GERD)</vt:lpstr>
      <vt:lpstr>Barrett’s esophagus </vt:lpstr>
      <vt:lpstr>LABORATORY AND DIAGNOSTIC FINDINGS</vt:lpstr>
      <vt:lpstr>MEDICAL MANAGEMENT</vt:lpstr>
      <vt:lpstr>DENTAL MANAGEMENT</vt:lpstr>
      <vt:lpstr>Oral Manifestations</vt:lpstr>
      <vt:lpstr>PEPTIC ULCER DISEASE</vt:lpstr>
      <vt:lpstr>PowerPoint Presentation</vt:lpstr>
      <vt:lpstr>ETIOLOGY</vt:lpstr>
      <vt:lpstr>CLINICAL PRESENTATION</vt:lpstr>
      <vt:lpstr>LABORATORY AND DIAGNOSTIC FINDINGS</vt:lpstr>
      <vt:lpstr>MEDICAL MANAGEMENT</vt:lpstr>
      <vt:lpstr>PowerPoint Presentation</vt:lpstr>
      <vt:lpstr>DENTAL MANAGEMENT</vt:lpstr>
      <vt:lpstr>Oral Manifestations</vt:lpstr>
      <vt:lpstr>PowerPoint Presentation</vt:lpstr>
      <vt:lpstr>INFLAMMATORY BOWEL DISEASE</vt:lpstr>
      <vt:lpstr>PATHOPHYSIOLOGY AND COMPLICATIONS</vt:lpstr>
      <vt:lpstr>CLINICAL PRESENTATION</vt:lpstr>
      <vt:lpstr>LABORATORY AND DIAGNOSTIC FINDINGS</vt:lpstr>
      <vt:lpstr>MEDICAL MANAGEMENT</vt:lpstr>
      <vt:lpstr>PowerPoint Presentation</vt:lpstr>
      <vt:lpstr>DENTAL MANAGEMENT</vt:lpstr>
      <vt:lpstr>PowerPoint Presentation</vt:lpstr>
      <vt:lpstr>Oral Manifestations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TechnoDarvish</dc:creator>
  <cp:lastModifiedBy>TechnoDarvish</cp:lastModifiedBy>
  <cp:revision>87</cp:revision>
  <dcterms:created xsi:type="dcterms:W3CDTF">2024-09-05T07:11:52Z</dcterms:created>
  <dcterms:modified xsi:type="dcterms:W3CDTF">2024-09-15T09:23:52Z</dcterms:modified>
</cp:coreProperties>
</file>